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8"/>
  </p:notesMasterIdLst>
  <p:handoutMasterIdLst>
    <p:handoutMasterId r:id="rId49"/>
  </p:handoutMasterIdLst>
  <p:sldIdLst>
    <p:sldId id="275" r:id="rId2"/>
    <p:sldId id="338" r:id="rId3"/>
    <p:sldId id="378" r:id="rId4"/>
    <p:sldId id="429" r:id="rId5"/>
    <p:sldId id="430" r:id="rId6"/>
    <p:sldId id="431" r:id="rId7"/>
    <p:sldId id="432" r:id="rId8"/>
    <p:sldId id="441" r:id="rId9"/>
    <p:sldId id="433" r:id="rId10"/>
    <p:sldId id="379" r:id="rId11"/>
    <p:sldId id="380" r:id="rId12"/>
    <p:sldId id="381" r:id="rId13"/>
    <p:sldId id="434" r:id="rId14"/>
    <p:sldId id="383" r:id="rId15"/>
    <p:sldId id="384" r:id="rId16"/>
    <p:sldId id="385" r:id="rId17"/>
    <p:sldId id="386" r:id="rId18"/>
    <p:sldId id="387" r:id="rId19"/>
    <p:sldId id="388" r:id="rId20"/>
    <p:sldId id="389" r:id="rId21"/>
    <p:sldId id="437" r:id="rId22"/>
    <p:sldId id="391" r:id="rId23"/>
    <p:sldId id="435" r:id="rId24"/>
    <p:sldId id="392" r:id="rId25"/>
    <p:sldId id="395" r:id="rId26"/>
    <p:sldId id="396" r:id="rId27"/>
    <p:sldId id="397" r:id="rId28"/>
    <p:sldId id="398" r:id="rId29"/>
    <p:sldId id="436" r:id="rId30"/>
    <p:sldId id="400" r:id="rId31"/>
    <p:sldId id="401" r:id="rId32"/>
    <p:sldId id="402" r:id="rId33"/>
    <p:sldId id="407" r:id="rId34"/>
    <p:sldId id="408" r:id="rId35"/>
    <p:sldId id="409" r:id="rId36"/>
    <p:sldId id="403" r:id="rId37"/>
    <p:sldId id="404" r:id="rId38"/>
    <p:sldId id="405" r:id="rId39"/>
    <p:sldId id="412" r:id="rId40"/>
    <p:sldId id="438" r:id="rId41"/>
    <p:sldId id="413" r:id="rId42"/>
    <p:sldId id="439" r:id="rId43"/>
    <p:sldId id="414" r:id="rId44"/>
    <p:sldId id="440" r:id="rId45"/>
    <p:sldId id="415" r:id="rId46"/>
    <p:sldId id="377" r:id="rId47"/>
  </p:sldIdLst>
  <p:sldSz cx="9144000" cy="6858000" type="screen4x3"/>
  <p:notesSz cx="6858000" cy="9144000"/>
  <p:defaultTextStyle>
    <a:defPPr>
      <a:defRPr lang="es-CO"/>
    </a:defPPr>
    <a:lvl1pPr algn="l"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9113"/>
    <a:srgbClr val="99CC00"/>
    <a:srgbClr val="71BA40"/>
    <a:srgbClr val="66FF33"/>
    <a:srgbClr val="006600"/>
    <a:srgbClr val="CCFF33"/>
    <a:srgbClr val="CCFFCC"/>
    <a:srgbClr val="66003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178" autoAdjust="0"/>
    <p:restoredTop sz="98422" autoAdjust="0"/>
  </p:normalViewPr>
  <p:slideViewPr>
    <p:cSldViewPr>
      <p:cViewPr>
        <p:scale>
          <a:sx n="70" d="100"/>
          <a:sy n="70" d="100"/>
        </p:scale>
        <p:origin x="-2382" y="-5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30" d="100"/>
        <a:sy n="13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46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ea typeface="ＭＳ Ｐゴシック" charset="-128"/>
                <a:cs typeface="+mn-cs"/>
              </a:defRPr>
            </a:lvl1pPr>
          </a:lstStyle>
          <a:p>
            <a:pPr>
              <a:defRPr/>
            </a:pPr>
            <a:endParaRPr lang="es-ES"/>
          </a:p>
        </p:txBody>
      </p:sp>
      <p:sp>
        <p:nvSpPr>
          <p:cNvPr id="11469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ＭＳ Ｐゴシック" charset="-128"/>
                <a:cs typeface="+mn-cs"/>
              </a:defRPr>
            </a:lvl1pPr>
          </a:lstStyle>
          <a:p>
            <a:pPr>
              <a:defRPr/>
            </a:pPr>
            <a:fld id="{A91F152F-8671-45CD-B862-419688BC5804}" type="datetimeFigureOut">
              <a:rPr lang="es-ES"/>
              <a:pPr>
                <a:defRPr/>
              </a:pPr>
              <a:t>09/03/2012</a:t>
            </a:fld>
            <a:endParaRPr lang="es-ES"/>
          </a:p>
        </p:txBody>
      </p:sp>
      <p:sp>
        <p:nvSpPr>
          <p:cNvPr id="11469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ea typeface="ＭＳ Ｐゴシック" charset="-128"/>
                <a:cs typeface="+mn-cs"/>
              </a:defRPr>
            </a:lvl1pPr>
          </a:lstStyle>
          <a:p>
            <a:pPr>
              <a:defRPr/>
            </a:pPr>
            <a:endParaRPr lang="es-ES"/>
          </a:p>
        </p:txBody>
      </p:sp>
      <p:sp>
        <p:nvSpPr>
          <p:cNvPr id="11469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ea typeface="ＭＳ Ｐゴシック" charset="-128"/>
                <a:cs typeface="+mn-cs"/>
              </a:defRPr>
            </a:lvl1pPr>
          </a:lstStyle>
          <a:p>
            <a:pPr>
              <a:defRPr/>
            </a:pPr>
            <a:fld id="{786B752E-54CD-4C7D-AE5E-664CCE1221AB}" type="slidenum">
              <a:rPr lang="es-ES"/>
              <a:pPr>
                <a:defRPr/>
              </a:pPr>
              <a:t>‹Nº›</a:t>
            </a:fld>
            <a:endParaRPr lang="es-ES"/>
          </a:p>
        </p:txBody>
      </p:sp>
    </p:spTree>
    <p:extLst>
      <p:ext uri="{BB962C8B-B14F-4D97-AF65-F5344CB8AC3E}">
        <p14:creationId xmlns="" xmlns:p14="http://schemas.microsoft.com/office/powerpoint/2010/main" val="29642824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ＭＳ Ｐゴシック" pitchFamily="1" charset="-128"/>
                <a:cs typeface="+mn-cs"/>
              </a:defRPr>
            </a:lvl1pPr>
          </a:lstStyle>
          <a:p>
            <a:pPr>
              <a:defRPr/>
            </a:pPr>
            <a:endParaRPr lang="es-CO"/>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pitchFamily="1" charset="-128"/>
                <a:cs typeface="+mn-cs"/>
              </a:defRPr>
            </a:lvl1pPr>
          </a:lstStyle>
          <a:p>
            <a:pPr>
              <a:defRPr/>
            </a:pPr>
            <a:endParaRPr lang="es-CO"/>
          </a:p>
        </p:txBody>
      </p:sp>
      <p:sp>
        <p:nvSpPr>
          <p:cNvPr id="532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CO" noProof="0" smtClean="0"/>
              <a:t>Haga clic para modificar el estilo de texto del patrón</a:t>
            </a:r>
          </a:p>
          <a:p>
            <a:pPr lvl="1"/>
            <a:r>
              <a:rPr lang="es-CO" noProof="0" smtClean="0"/>
              <a:t>Segundo nivel</a:t>
            </a:r>
          </a:p>
          <a:p>
            <a:pPr lvl="2"/>
            <a:r>
              <a:rPr lang="es-CO" noProof="0" smtClean="0"/>
              <a:t>Tercer nivel</a:t>
            </a:r>
          </a:p>
          <a:p>
            <a:pPr lvl="3"/>
            <a:r>
              <a:rPr lang="es-CO" noProof="0" smtClean="0"/>
              <a:t>Cuarto nivel</a:t>
            </a:r>
          </a:p>
          <a:p>
            <a:pPr lvl="4"/>
            <a:r>
              <a:rPr lang="es-CO" noProof="0" smtClean="0"/>
              <a:t>Quinto nivel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ＭＳ Ｐゴシック" pitchFamily="1" charset="-128"/>
                <a:cs typeface="+mn-cs"/>
              </a:defRPr>
            </a:lvl1pPr>
          </a:lstStyle>
          <a:p>
            <a:pPr>
              <a:defRPr/>
            </a:pPr>
            <a:endParaRPr lang="es-CO"/>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ea typeface="ＭＳ Ｐゴシック" pitchFamily="1" charset="-128"/>
                <a:cs typeface="+mn-cs"/>
              </a:defRPr>
            </a:lvl1pPr>
          </a:lstStyle>
          <a:p>
            <a:pPr>
              <a:defRPr/>
            </a:pPr>
            <a:fld id="{77257A0C-77DE-4983-B26D-FB2FF089BA01}" type="slidenum">
              <a:rPr lang="es-CO"/>
              <a:pPr>
                <a:defRPr/>
              </a:pPr>
              <a:t>‹Nº›</a:t>
            </a:fld>
            <a:endParaRPr lang="es-CO"/>
          </a:p>
        </p:txBody>
      </p:sp>
    </p:spTree>
    <p:extLst>
      <p:ext uri="{BB962C8B-B14F-4D97-AF65-F5344CB8AC3E}">
        <p14:creationId xmlns="" xmlns:p14="http://schemas.microsoft.com/office/powerpoint/2010/main" val="34820762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4657" name="Rectangle 7"/>
          <p:cNvSpPr>
            <a:spLocks noGrp="1" noChangeArrowheads="1"/>
          </p:cNvSpPr>
          <p:nvPr>
            <p:ph type="sldNum" sz="quarter" idx="5"/>
          </p:nvPr>
        </p:nvSpPr>
        <p:spPr>
          <a:noFill/>
        </p:spPr>
        <p:txBody>
          <a:bodyPr/>
          <a:lstStyle/>
          <a:p>
            <a:fld id="{9FCD9302-1CCA-4324-AFD4-0582959ECBD7}" type="slidenum">
              <a:rPr lang="es-ES" smtClean="0"/>
              <a:pPr/>
              <a:t>8</a:t>
            </a:fld>
            <a:endParaRPr lang="es-ES" smtClean="0"/>
          </a:p>
        </p:txBody>
      </p:sp>
      <p:sp>
        <p:nvSpPr>
          <p:cNvPr id="1734658" name="Rectangle 7"/>
          <p:cNvSpPr txBox="1">
            <a:spLocks noGrp="1" noChangeArrowheads="1"/>
          </p:cNvSpPr>
          <p:nvPr/>
        </p:nvSpPr>
        <p:spPr bwMode="auto">
          <a:xfrm>
            <a:off x="3884613" y="8685214"/>
            <a:ext cx="2971800" cy="457200"/>
          </a:xfrm>
          <a:prstGeom prst="rect">
            <a:avLst/>
          </a:prstGeom>
          <a:noFill/>
          <a:ln w="9525">
            <a:noFill/>
            <a:miter lim="800000"/>
            <a:headEnd/>
            <a:tailEnd/>
          </a:ln>
        </p:spPr>
        <p:txBody>
          <a:bodyPr anchor="b"/>
          <a:lstStyle/>
          <a:p>
            <a:pPr algn="r"/>
            <a:fld id="{8E132F55-911C-46B8-94E3-DC9E4027606C}" type="slidenum">
              <a:rPr lang="es-CO" sz="1200"/>
              <a:pPr algn="r"/>
              <a:t>8</a:t>
            </a:fld>
            <a:endParaRPr lang="es-CO" sz="1200"/>
          </a:p>
        </p:txBody>
      </p:sp>
      <p:sp>
        <p:nvSpPr>
          <p:cNvPr id="1734659" name="Rectangle 2"/>
          <p:cNvSpPr>
            <a:spLocks noGrp="1" noRot="1" noChangeAspect="1" noChangeArrowheads="1" noTextEdit="1"/>
          </p:cNvSpPr>
          <p:nvPr>
            <p:ph type="sldImg"/>
          </p:nvPr>
        </p:nvSpPr>
        <p:spPr>
          <a:ln/>
        </p:spPr>
      </p:sp>
      <p:sp>
        <p:nvSpPr>
          <p:cNvPr id="1734660" name="Rectangle 3"/>
          <p:cNvSpPr>
            <a:spLocks noGrp="1" noChangeArrowheads="1"/>
          </p:cNvSpPr>
          <p:nvPr>
            <p:ph type="body" idx="1"/>
          </p:nvPr>
        </p:nvSpPr>
        <p:spPr>
          <a:noFill/>
          <a:ln/>
        </p:spPr>
        <p:txBody>
          <a:bodyPr/>
          <a:lstStyle/>
          <a:p>
            <a:pPr eaLnBrk="1" hangingPunct="1"/>
            <a:endParaRPr lang="es-CO"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4657" name="Rectangle 7"/>
          <p:cNvSpPr>
            <a:spLocks noGrp="1" noChangeArrowheads="1"/>
          </p:cNvSpPr>
          <p:nvPr>
            <p:ph type="sldNum" sz="quarter" idx="5"/>
          </p:nvPr>
        </p:nvSpPr>
        <p:spPr>
          <a:noFill/>
        </p:spPr>
        <p:txBody>
          <a:bodyPr/>
          <a:lstStyle/>
          <a:p>
            <a:fld id="{9FCD9302-1CCA-4324-AFD4-0582959ECBD7}" type="slidenum">
              <a:rPr lang="es-ES" smtClean="0"/>
              <a:pPr/>
              <a:t>13</a:t>
            </a:fld>
            <a:endParaRPr lang="es-ES" smtClean="0"/>
          </a:p>
        </p:txBody>
      </p:sp>
      <p:sp>
        <p:nvSpPr>
          <p:cNvPr id="1734658" name="Rectangle 7"/>
          <p:cNvSpPr txBox="1">
            <a:spLocks noGrp="1" noChangeArrowheads="1"/>
          </p:cNvSpPr>
          <p:nvPr/>
        </p:nvSpPr>
        <p:spPr bwMode="auto">
          <a:xfrm>
            <a:off x="3884613" y="8685214"/>
            <a:ext cx="2971800" cy="457200"/>
          </a:xfrm>
          <a:prstGeom prst="rect">
            <a:avLst/>
          </a:prstGeom>
          <a:noFill/>
          <a:ln w="9525">
            <a:noFill/>
            <a:miter lim="800000"/>
            <a:headEnd/>
            <a:tailEnd/>
          </a:ln>
        </p:spPr>
        <p:txBody>
          <a:bodyPr anchor="b"/>
          <a:lstStyle/>
          <a:p>
            <a:pPr algn="r"/>
            <a:fld id="{8E132F55-911C-46B8-94E3-DC9E4027606C}" type="slidenum">
              <a:rPr lang="es-CO" sz="1200"/>
              <a:pPr algn="r"/>
              <a:t>13</a:t>
            </a:fld>
            <a:endParaRPr lang="es-CO" sz="1200"/>
          </a:p>
        </p:txBody>
      </p:sp>
      <p:sp>
        <p:nvSpPr>
          <p:cNvPr id="1734659" name="Rectangle 2"/>
          <p:cNvSpPr>
            <a:spLocks noGrp="1" noRot="1" noChangeAspect="1" noChangeArrowheads="1" noTextEdit="1"/>
          </p:cNvSpPr>
          <p:nvPr>
            <p:ph type="sldImg"/>
          </p:nvPr>
        </p:nvSpPr>
        <p:spPr>
          <a:ln/>
        </p:spPr>
      </p:sp>
      <p:sp>
        <p:nvSpPr>
          <p:cNvPr id="1734660" name="Rectangle 3"/>
          <p:cNvSpPr>
            <a:spLocks noGrp="1" noChangeArrowheads="1"/>
          </p:cNvSpPr>
          <p:nvPr>
            <p:ph type="body" idx="1"/>
          </p:nvPr>
        </p:nvSpPr>
        <p:spPr>
          <a:noFill/>
          <a:ln/>
        </p:spPr>
        <p:txBody>
          <a:bodyPr/>
          <a:lstStyle/>
          <a:p>
            <a:pPr eaLnBrk="1" hangingPunct="1"/>
            <a:endParaRPr lang="es-CO"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5" name="Rectangle 7"/>
          <p:cNvSpPr>
            <a:spLocks noGrp="1" noChangeArrowheads="1"/>
          </p:cNvSpPr>
          <p:nvPr>
            <p:ph type="sldNum" sz="quarter" idx="5"/>
          </p:nvPr>
        </p:nvSpPr>
        <p:spPr>
          <a:noFill/>
        </p:spPr>
        <p:txBody>
          <a:bodyPr/>
          <a:lstStyle/>
          <a:p>
            <a:fld id="{457489E1-E9A4-491B-872C-2D771D5D4DDA}" type="slidenum">
              <a:rPr lang="es-MX" smtClean="0"/>
              <a:pPr/>
              <a:t>29</a:t>
            </a:fld>
            <a:endParaRPr lang="es-MX" smtClean="0"/>
          </a:p>
        </p:txBody>
      </p:sp>
      <p:sp>
        <p:nvSpPr>
          <p:cNvPr id="364546" name="Rectangle 7"/>
          <p:cNvSpPr txBox="1">
            <a:spLocks noGrp="1" noChangeArrowheads="1"/>
          </p:cNvSpPr>
          <p:nvPr/>
        </p:nvSpPr>
        <p:spPr bwMode="auto">
          <a:xfrm>
            <a:off x="3884613" y="8685215"/>
            <a:ext cx="2971800" cy="457200"/>
          </a:xfrm>
          <a:prstGeom prst="rect">
            <a:avLst/>
          </a:prstGeom>
          <a:noFill/>
          <a:ln w="9525">
            <a:noFill/>
            <a:miter lim="800000"/>
            <a:headEnd/>
            <a:tailEnd/>
          </a:ln>
        </p:spPr>
        <p:txBody>
          <a:bodyPr anchor="b"/>
          <a:lstStyle/>
          <a:p>
            <a:pPr algn="r"/>
            <a:fld id="{B2FDC115-2470-42EB-8440-9AD9E7FF022F}" type="slidenum">
              <a:rPr lang="es-CO" sz="1200"/>
              <a:pPr algn="r"/>
              <a:t>29</a:t>
            </a:fld>
            <a:endParaRPr lang="es-CO" sz="1200"/>
          </a:p>
        </p:txBody>
      </p:sp>
      <p:sp>
        <p:nvSpPr>
          <p:cNvPr id="364547" name="Rectangle 2"/>
          <p:cNvSpPr>
            <a:spLocks noGrp="1" noRot="1" noChangeAspect="1" noChangeArrowheads="1" noTextEdit="1"/>
          </p:cNvSpPr>
          <p:nvPr>
            <p:ph type="sldImg"/>
          </p:nvPr>
        </p:nvSpPr>
        <p:spPr>
          <a:ln/>
        </p:spPr>
      </p:sp>
      <p:sp>
        <p:nvSpPr>
          <p:cNvPr id="364548" name="Rectangle 3"/>
          <p:cNvSpPr>
            <a:spLocks noGrp="1" noChangeArrowheads="1"/>
          </p:cNvSpPr>
          <p:nvPr>
            <p:ph type="body" idx="1"/>
          </p:nvPr>
        </p:nvSpPr>
        <p:spPr>
          <a:noFill/>
          <a:ln/>
        </p:spPr>
        <p:txBody>
          <a:bodyPr/>
          <a:lstStyle/>
          <a:p>
            <a:pPr eaLnBrk="1" hangingPunct="1"/>
            <a:endParaRPr lang="es-CO"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61" name="Rectangle 7"/>
          <p:cNvSpPr>
            <a:spLocks noGrp="1" noChangeArrowheads="1"/>
          </p:cNvSpPr>
          <p:nvPr>
            <p:ph type="sldNum" sz="quarter" idx="5"/>
          </p:nvPr>
        </p:nvSpPr>
        <p:spPr>
          <a:noFill/>
        </p:spPr>
        <p:txBody>
          <a:bodyPr/>
          <a:lstStyle/>
          <a:p>
            <a:fld id="{5EAE2F41-E66F-48DE-A277-B755FDE29432}" type="slidenum">
              <a:rPr lang="es-CO" smtClean="0"/>
              <a:pPr/>
              <a:t>44</a:t>
            </a:fld>
            <a:endParaRPr lang="es-CO" smtClean="0"/>
          </a:p>
        </p:txBody>
      </p:sp>
      <p:sp>
        <p:nvSpPr>
          <p:cNvPr id="1474562" name="Rectangle 2"/>
          <p:cNvSpPr>
            <a:spLocks noGrp="1" noRot="1" noChangeAspect="1" noChangeArrowheads="1" noTextEdit="1"/>
          </p:cNvSpPr>
          <p:nvPr>
            <p:ph type="sldImg"/>
          </p:nvPr>
        </p:nvSpPr>
        <p:spPr>
          <a:ln/>
        </p:spPr>
      </p:sp>
      <p:sp>
        <p:nvSpPr>
          <p:cNvPr id="1474563" name="Rectangle 3"/>
          <p:cNvSpPr>
            <a:spLocks noGrp="1" noChangeArrowheads="1"/>
          </p:cNvSpPr>
          <p:nvPr>
            <p:ph type="body" idx="1"/>
          </p:nvPr>
        </p:nvSpPr>
        <p:spPr>
          <a:noFill/>
          <a:ln/>
        </p:spPr>
        <p:txBody>
          <a:bodyPr/>
          <a:lstStyle/>
          <a:p>
            <a:pPr eaLnBrk="1" hangingPunct="1"/>
            <a:endParaRPr lang="es-CO"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280145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7813"/>
            <a:ext cx="8229600" cy="1143000"/>
          </a:xfrm>
          <a:prstGeom prst="rect">
            <a:avLst/>
          </a:prstGeom>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a:xfrm>
            <a:off x="457200" y="1600200"/>
            <a:ext cx="8229600" cy="453072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4"/>
          <p:cNvSpPr>
            <a:spLocks noGrp="1" noChangeArrowheads="1"/>
          </p:cNvSpPr>
          <p:nvPr>
            <p:ph type="dt" sz="half" idx="10"/>
          </p:nvPr>
        </p:nvSpPr>
        <p:spPr>
          <a:xfrm>
            <a:off x="457200" y="6243638"/>
            <a:ext cx="2133600" cy="457200"/>
          </a:xfrm>
          <a:prstGeom prst="rect">
            <a:avLst/>
          </a:prstGeom>
          <a:ln/>
        </p:spPr>
        <p:txBody>
          <a:bodyPr/>
          <a:lstStyle>
            <a:lvl1pPr>
              <a:defRPr/>
            </a:lvl1pPr>
          </a:lstStyle>
          <a:p>
            <a:pPr>
              <a:defRPr/>
            </a:pPr>
            <a:r>
              <a:rPr lang="es-CO"/>
              <a:t>Alberto Merlano Alcocer</a:t>
            </a:r>
            <a:endParaRPr lang="es-ES"/>
          </a:p>
        </p:txBody>
      </p:sp>
      <p:sp>
        <p:nvSpPr>
          <p:cNvPr id="5" name="Rectangle 4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a:defRPr/>
            </a:pPr>
            <a:endParaRPr lang="es-ES"/>
          </a:p>
        </p:txBody>
      </p:sp>
      <p:sp>
        <p:nvSpPr>
          <p:cNvPr id="6" name="Rectangle 46"/>
          <p:cNvSpPr>
            <a:spLocks noGrp="1" noChangeArrowheads="1"/>
          </p:cNvSpPr>
          <p:nvPr>
            <p:ph type="sldNum" sz="quarter" idx="12"/>
          </p:nvPr>
        </p:nvSpPr>
        <p:spPr>
          <a:xfrm>
            <a:off x="6553200" y="6243638"/>
            <a:ext cx="2133600" cy="457200"/>
          </a:xfrm>
          <a:prstGeom prst="rect">
            <a:avLst/>
          </a:prstGeom>
          <a:ln/>
        </p:spPr>
        <p:txBody>
          <a:bodyPr/>
          <a:lstStyle>
            <a:lvl1pPr>
              <a:defRPr/>
            </a:lvl1pPr>
          </a:lstStyle>
          <a:p>
            <a:pPr>
              <a:defRPr/>
            </a:pPr>
            <a:fld id="{D4114EC0-6930-42EE-B626-AE5FF690DC01}" type="slidenum">
              <a:rPr lang="es-ES"/>
              <a:pPr>
                <a:defRPr/>
              </a:pPr>
              <a:t>‹Nº›</a:t>
            </a:fld>
            <a:endParaRPr lang="es-ES" dirty="0"/>
          </a:p>
        </p:txBody>
      </p:sp>
    </p:spTree>
    <p:extLst>
      <p:ext uri="{BB962C8B-B14F-4D97-AF65-F5344CB8AC3E}">
        <p14:creationId xmlns="" xmlns:p14="http://schemas.microsoft.com/office/powerpoint/2010/main" val="3575550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991048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7708604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969009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125244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ítulo, texto y objetos">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337031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ítulo y diagrama u organigrama">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119515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ítulo y tabla">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615800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atin typeface="Arial" pitchFamily="34" charset="0"/>
                <a:ea typeface="ＭＳ Ｐゴシック"/>
                <a:cs typeface="ＭＳ Ｐゴシック"/>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atin typeface="Arial" pitchFamily="34" charset="0"/>
                <a:ea typeface="ＭＳ Ｐゴシック"/>
                <a:cs typeface="ＭＳ Ｐゴシック"/>
              </a:defRPr>
            </a:lvl1pPr>
          </a:lstStyle>
          <a:p>
            <a:pPr>
              <a:defRPr/>
            </a:pPr>
            <a:endParaRPr lang="es-E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pitchFamily="34" charset="0"/>
                <a:ea typeface="ＭＳ Ｐゴシック"/>
                <a:cs typeface="ＭＳ Ｐゴシック"/>
              </a:defRPr>
            </a:lvl1pPr>
          </a:lstStyle>
          <a:p>
            <a:pPr>
              <a:defRPr/>
            </a:pPr>
            <a:fld id="{F42BDA69-57F0-4E15-AEEB-DBAE4401C1EF}" type="slidenum">
              <a:rPr lang="en-US"/>
              <a:pPr>
                <a:defRPr/>
              </a:pPr>
              <a:t>‹Nº›</a:t>
            </a:fld>
            <a:endParaRPr lang="en-US"/>
          </a:p>
        </p:txBody>
      </p:sp>
    </p:spTree>
    <p:extLst>
      <p:ext uri="{BB962C8B-B14F-4D97-AF65-F5344CB8AC3E}">
        <p14:creationId xmlns="" xmlns:p14="http://schemas.microsoft.com/office/powerpoint/2010/main" val="2557543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p:cNvPicPr>
            <a:picLocks noChangeAspect="1" noChangeArrowheads="1"/>
          </p:cNvPicPr>
          <p:nvPr/>
        </p:nvPicPr>
        <p:blipFill>
          <a:blip r:embed="rId12" cstate="print">
            <a:extLst>
              <a:ext uri="{28A0092B-C50C-407E-A947-70E740481C1C}">
                <a14:useLocalDpi xmlns="" xmlns:a14="http://schemas.microsoft.com/office/drawing/2010/main" val="0"/>
              </a:ext>
            </a:extLst>
          </a:blip>
          <a:srcRect/>
          <a:stretch>
            <a:fillRect/>
          </a:stretch>
        </p:blipFill>
        <p:spPr bwMode="auto">
          <a:xfrm>
            <a:off x="0" y="6072188"/>
            <a:ext cx="9144000" cy="7858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7" name="Picture 12"/>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0" y="6224588"/>
            <a:ext cx="9144000" cy="4778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8" name="Picture 10"/>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2428875" y="6286500"/>
            <a:ext cx="2433638"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9" name="Picture 9"/>
          <p:cNvPicPr>
            <a:picLocks noChangeAspect="1" noChangeArrowheads="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450850" y="6161088"/>
            <a:ext cx="1773238" cy="585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0" name="Picture 2"/>
          <p:cNvPicPr>
            <a:picLocks noChangeAspect="1" noChangeArrowheads="1"/>
          </p:cNvPicPr>
          <p:nvPr/>
        </p:nvPicPr>
        <p:blipFill>
          <a:blip r:embed="rId16" cstate="print">
            <a:clrChange>
              <a:clrFrom>
                <a:srgbClr val="000000"/>
              </a:clrFrom>
              <a:clrTo>
                <a:srgbClr val="000000">
                  <a:alpha val="0"/>
                </a:srgbClr>
              </a:clrTo>
            </a:clrChange>
            <a:extLst>
              <a:ext uri="{28A0092B-C50C-407E-A947-70E740481C1C}">
                <a14:useLocalDpi xmlns="" xmlns:a14="http://schemas.microsoft.com/office/drawing/2010/main" val="0"/>
              </a:ext>
            </a:extLst>
          </a:blip>
          <a:srcRect/>
          <a:stretch>
            <a:fillRect/>
          </a:stretch>
        </p:blipFill>
        <p:spPr bwMode="auto">
          <a:xfrm>
            <a:off x="7429500" y="6276975"/>
            <a:ext cx="1565275" cy="349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Lst>
  <p:txStyles>
    <p:titleStyle>
      <a:lvl1pPr algn="ctr" defTabSz="457200" rtl="0" eaLnBrk="0" fontAlgn="base" hangingPunct="0">
        <a:spcBef>
          <a:spcPct val="0"/>
        </a:spcBef>
        <a:spcAft>
          <a:spcPct val="0"/>
        </a:spcAft>
        <a:defRPr sz="4400">
          <a:solidFill>
            <a:schemeClr val="tx1"/>
          </a:solidFill>
          <a:latin typeface="+mj-lt"/>
          <a:ea typeface="+mj-ea"/>
          <a:cs typeface="ＭＳ Ｐゴシック"/>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cs typeface="ＭＳ Ｐゴシック"/>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cs typeface="ＭＳ Ｐゴシック"/>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cs typeface="ＭＳ Ｐゴシック"/>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cs typeface="ＭＳ Ｐゴシック"/>
        </a:defRPr>
      </a:lvl5pPr>
      <a:lvl6pPr marL="457200"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9pPr>
    </p:titleStyle>
    <p:bodyStyle>
      <a:lvl1pPr marL="342900" indent="-342900" algn="l" defTabSz="457200" rtl="0" eaLnBrk="0" fontAlgn="base" hangingPunct="0">
        <a:spcBef>
          <a:spcPct val="20000"/>
        </a:spcBef>
        <a:spcAft>
          <a:spcPct val="0"/>
        </a:spcAft>
        <a:buFont typeface="Arial" charset="0"/>
        <a:buChar char="•"/>
        <a:defRPr sz="3200">
          <a:solidFill>
            <a:schemeClr val="tx1"/>
          </a:solidFill>
          <a:latin typeface="+mn-lt"/>
          <a:ea typeface="+mn-ea"/>
          <a:cs typeface="ＭＳ Ｐゴシック"/>
        </a:defRPr>
      </a:lvl1pPr>
      <a:lvl2pPr marL="742950" indent="-285750" algn="l" defTabSz="457200" rtl="0" eaLnBrk="0" fontAlgn="base" hangingPunct="0">
        <a:spcBef>
          <a:spcPct val="20000"/>
        </a:spcBef>
        <a:spcAft>
          <a:spcPct val="0"/>
        </a:spcAft>
        <a:buFont typeface="Arial" charset="0"/>
        <a:buChar char="–"/>
        <a:defRPr sz="2800">
          <a:solidFill>
            <a:schemeClr val="tx1"/>
          </a:solidFill>
          <a:latin typeface="+mn-lt"/>
          <a:ea typeface="+mn-ea"/>
          <a:cs typeface="ＭＳ Ｐゴシック"/>
        </a:defRPr>
      </a:lvl2pPr>
      <a:lvl3pPr marL="1143000" indent="-228600" algn="l" defTabSz="457200" rtl="0" eaLnBrk="0" fontAlgn="base" hangingPunct="0">
        <a:spcBef>
          <a:spcPct val="20000"/>
        </a:spcBef>
        <a:spcAft>
          <a:spcPct val="0"/>
        </a:spcAft>
        <a:buFont typeface="Arial" charset="0"/>
        <a:buChar char="•"/>
        <a:defRPr sz="2400">
          <a:solidFill>
            <a:schemeClr val="tx1"/>
          </a:solidFill>
          <a:latin typeface="+mn-lt"/>
          <a:ea typeface="+mn-ea"/>
          <a:cs typeface="ＭＳ Ｐゴシック"/>
        </a:defRPr>
      </a:lvl3pPr>
      <a:lvl4pPr marL="1600200" indent="-228600" algn="l" defTabSz="457200" rtl="0" eaLnBrk="0" fontAlgn="base" hangingPunct="0">
        <a:spcBef>
          <a:spcPct val="20000"/>
        </a:spcBef>
        <a:spcAft>
          <a:spcPct val="0"/>
        </a:spcAft>
        <a:buFont typeface="Arial" charset="0"/>
        <a:buChar char="–"/>
        <a:defRPr sz="2000">
          <a:solidFill>
            <a:schemeClr val="tx1"/>
          </a:solidFill>
          <a:latin typeface="+mn-lt"/>
          <a:ea typeface="+mn-ea"/>
          <a:cs typeface="ＭＳ Ｐゴシック"/>
        </a:defRPr>
      </a:lvl4pPr>
      <a:lvl5pPr marL="2057400" indent="-228600" algn="l" defTabSz="457200" rtl="0" eaLnBrk="0" fontAlgn="base" hangingPunct="0">
        <a:spcBef>
          <a:spcPct val="20000"/>
        </a:spcBef>
        <a:spcAft>
          <a:spcPct val="0"/>
        </a:spcAft>
        <a:buFont typeface="Arial" charset="0"/>
        <a:buChar char="»"/>
        <a:defRPr sz="2000">
          <a:solidFill>
            <a:schemeClr val="tx1"/>
          </a:solidFill>
          <a:latin typeface="+mn-lt"/>
          <a:ea typeface="+mn-ea"/>
          <a:cs typeface="ＭＳ Ｐゴシック"/>
        </a:defRPr>
      </a:lvl5pPr>
      <a:lvl6pPr marL="25146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6pPr>
      <a:lvl7pPr marL="29718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7pPr>
      <a:lvl8pPr marL="34290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8pPr>
      <a:lvl9pPr marL="38862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029"/>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5" name="Picture 1030"/>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49288" y="857250"/>
            <a:ext cx="5280025" cy="3417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4 Rectángulo redondeado"/>
          <p:cNvSpPr/>
          <p:nvPr/>
        </p:nvSpPr>
        <p:spPr>
          <a:xfrm>
            <a:off x="714375" y="-71438"/>
            <a:ext cx="1625600" cy="857251"/>
          </a:xfrm>
          <a:prstGeom prst="round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p>
        </p:txBody>
      </p:sp>
      <p:pic>
        <p:nvPicPr>
          <p:cNvPr id="3077" name="Picture 1031"/>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4500563"/>
            <a:ext cx="9144000" cy="1357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8" name="Picture 103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42938" y="4643438"/>
            <a:ext cx="5924550" cy="942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9" name="Picture 1033"/>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5357813" y="5894388"/>
            <a:ext cx="3627437" cy="9286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8 Rectángulo redondeado"/>
          <p:cNvSpPr/>
          <p:nvPr/>
        </p:nvSpPr>
        <p:spPr>
          <a:xfrm>
            <a:off x="5965825" y="2571750"/>
            <a:ext cx="1624013" cy="1571625"/>
          </a:xfrm>
          <a:prstGeom prst="round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redondeado"/>
          <p:cNvSpPr/>
          <p:nvPr/>
        </p:nvSpPr>
        <p:spPr>
          <a:xfrm>
            <a:off x="428596" y="357166"/>
            <a:ext cx="4643470" cy="500066"/>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sz="3600" b="1" dirty="0"/>
              <a:t>Definiciones</a:t>
            </a:r>
          </a:p>
        </p:txBody>
      </p:sp>
      <p:sp>
        <p:nvSpPr>
          <p:cNvPr id="4" name="Text Box 3"/>
          <p:cNvSpPr txBox="1">
            <a:spLocks noChangeArrowheads="1"/>
          </p:cNvSpPr>
          <p:nvPr/>
        </p:nvSpPr>
        <p:spPr bwMode="auto">
          <a:xfrm>
            <a:off x="0" y="1143000"/>
            <a:ext cx="9144000" cy="4708525"/>
          </a:xfrm>
          <a:prstGeom prst="rect">
            <a:avLst/>
          </a:prstGeom>
          <a:noFill/>
          <a:ln w="9525">
            <a:noFill/>
            <a:miter lim="800000"/>
            <a:headEnd/>
            <a:tailEnd/>
          </a:ln>
          <a:effectLst/>
        </p:spPr>
        <p:txBody>
          <a:bodyPr>
            <a:spAutoFit/>
          </a:bodyPr>
          <a:lstStyle/>
          <a:p>
            <a:pPr marL="457200" indent="-457200" algn="ctr">
              <a:defRPr/>
            </a:pPr>
            <a:r>
              <a:rPr lang="es-ES_tradnl" sz="4800" b="1" dirty="0">
                <a:solidFill>
                  <a:srgbClr val="99CC00"/>
                </a:solidFill>
                <a:effectLst>
                  <a:outerShdw blurRad="38100" dist="38100" dir="2700000" algn="tl">
                    <a:srgbClr val="000000">
                      <a:alpha val="43137"/>
                    </a:srgbClr>
                  </a:outerShdw>
                </a:effectLst>
                <a:latin typeface="Calibri" pitchFamily="34" charset="0"/>
                <a:ea typeface="ＭＳ Ｐゴシック"/>
                <a:cs typeface="ＭＳ Ｐゴシック"/>
              </a:rPr>
              <a:t>EFECTIVIDAD/EFICACIA</a:t>
            </a:r>
          </a:p>
          <a:p>
            <a:pPr marL="457200" indent="-457200" algn="ctr">
              <a:defRPr/>
            </a:pPr>
            <a:r>
              <a:rPr lang="es-ES_tradnl" sz="4000" b="1" dirty="0">
                <a:latin typeface="Calibri" pitchFamily="34" charset="0"/>
                <a:ea typeface="ＭＳ Ｐゴシック"/>
                <a:cs typeface="ＭＳ Ｐゴシック"/>
              </a:rPr>
              <a:t>Hacer lo que debe ser hecho.</a:t>
            </a:r>
          </a:p>
          <a:p>
            <a:pPr marL="457200" indent="-457200" algn="ctr">
              <a:defRPr/>
            </a:pPr>
            <a:endParaRPr lang="es-ES_tradnl" sz="4400" b="1" dirty="0">
              <a:solidFill>
                <a:srgbClr val="99CC00"/>
              </a:solidFill>
              <a:latin typeface="Calibri" pitchFamily="34" charset="0"/>
              <a:ea typeface="ＭＳ Ｐゴシック"/>
              <a:cs typeface="ＭＳ Ｐゴシック"/>
            </a:endParaRPr>
          </a:p>
          <a:p>
            <a:pPr marL="457200" indent="-457200" algn="ctr">
              <a:defRPr/>
            </a:pPr>
            <a:r>
              <a:rPr lang="es-ES_tradnl" sz="4800" b="1" dirty="0">
                <a:solidFill>
                  <a:srgbClr val="99CC00"/>
                </a:solidFill>
                <a:effectLst>
                  <a:outerShdw blurRad="38100" dist="38100" dir="2700000" algn="tl">
                    <a:srgbClr val="000000">
                      <a:alpha val="43137"/>
                    </a:srgbClr>
                  </a:outerShdw>
                </a:effectLst>
                <a:latin typeface="Calibri" pitchFamily="34" charset="0"/>
                <a:ea typeface="ＭＳ Ｐゴシック"/>
                <a:cs typeface="ＭＳ Ｐゴシック"/>
              </a:rPr>
              <a:t>EFICIENCIA</a:t>
            </a:r>
          </a:p>
          <a:p>
            <a:pPr marL="457200" indent="-457200" algn="ctr">
              <a:defRPr/>
            </a:pPr>
            <a:r>
              <a:rPr lang="es-ES_tradnl" sz="4000" b="1" dirty="0">
                <a:latin typeface="Calibri" pitchFamily="34" charset="0"/>
                <a:ea typeface="ＭＳ Ｐゴシック"/>
                <a:cs typeface="ＭＳ Ｐゴシック"/>
              </a:rPr>
              <a:t>Obtener el máximo resultado con el mínimo esfuerzo.</a:t>
            </a:r>
          </a:p>
          <a:p>
            <a:pPr marL="457200" indent="-457200" algn="ctr">
              <a:defRPr/>
            </a:pPr>
            <a:endParaRPr lang="es-ES_tradnl" sz="4000" b="1" dirty="0">
              <a:latin typeface="Calibri" pitchFamily="34" charset="0"/>
              <a:ea typeface="ＭＳ Ｐゴシック"/>
              <a:cs typeface="ＭＳ Ｐゴシック"/>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90525" y="1412875"/>
            <a:ext cx="8362950" cy="4032250"/>
          </a:xfrm>
          <a:prstGeom prst="rect">
            <a:avLst/>
          </a:prstGeom>
          <a:ln w="76200">
            <a:noFill/>
          </a:ln>
        </p:spPr>
        <p:txBody>
          <a:bodyPr/>
          <a:lstStyle/>
          <a:p>
            <a:pPr algn="ctr" defTabSz="457200">
              <a:defRPr/>
            </a:pPr>
            <a:r>
              <a:rPr lang="es-ES" sz="6000" b="1" kern="0" dirty="0">
                <a:latin typeface="+mj-lt"/>
                <a:ea typeface="+mj-ea"/>
                <a:cs typeface="ＭＳ Ｐゴシック"/>
              </a:rPr>
              <a:t>La </a:t>
            </a:r>
            <a:r>
              <a:rPr lang="es-ES" sz="8000" b="1" kern="0" dirty="0">
                <a:solidFill>
                  <a:srgbClr val="99CC00"/>
                </a:solidFill>
                <a:effectLst>
                  <a:outerShdw blurRad="38100" dist="38100" dir="2700000" algn="tl">
                    <a:srgbClr val="000000">
                      <a:alpha val="43137"/>
                    </a:srgbClr>
                  </a:outerShdw>
                </a:effectLst>
                <a:latin typeface="+mj-lt"/>
                <a:ea typeface="+mj-ea"/>
                <a:cs typeface="ＭＳ Ｐゴシック"/>
              </a:rPr>
              <a:t>productividad </a:t>
            </a:r>
            <a:r>
              <a:rPr lang="es-ES" sz="6000" b="1" kern="0" dirty="0">
                <a:latin typeface="+mj-lt"/>
                <a:ea typeface="+mj-ea"/>
                <a:cs typeface="ＭＳ Ｐゴシック"/>
              </a:rPr>
              <a:t>es igual a la combinación sinérgica, de efectividad más eficiencia.</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642938"/>
            <a:ext cx="8075613" cy="5327650"/>
          </a:xfrm>
          <a:prstGeom prst="rect">
            <a:avLst/>
          </a:prstGeom>
          <a:ln w="76200">
            <a:noFill/>
          </a:ln>
        </p:spPr>
        <p:txBody>
          <a:bodyPr/>
          <a:lstStyle/>
          <a:p>
            <a:pPr algn="ctr" defTabSz="457200">
              <a:defRPr/>
            </a:pPr>
            <a:r>
              <a:rPr kumimoji="1" lang="es-ES_tradnl" sz="4400" b="1" kern="0" dirty="0">
                <a:latin typeface="+mj-lt"/>
                <a:ea typeface="+mj-ea"/>
                <a:cs typeface="ＭＳ Ｐゴシック"/>
              </a:rPr>
              <a:t> </a:t>
            </a:r>
            <a:br>
              <a:rPr kumimoji="1" lang="es-ES_tradnl" sz="4400" b="1" kern="0" dirty="0">
                <a:latin typeface="+mj-lt"/>
                <a:ea typeface="+mj-ea"/>
                <a:cs typeface="ＭＳ Ｐゴシック"/>
              </a:rPr>
            </a:br>
            <a:r>
              <a:rPr kumimoji="1" lang="es-ES_tradnl" sz="3600" b="1" kern="0" dirty="0">
                <a:latin typeface="+mj-lt"/>
                <a:ea typeface="+mj-ea"/>
                <a:cs typeface="ＭＳ Ｐゴシック"/>
              </a:rPr>
              <a:t>El interrogante principal no es cómo hacer las cosas correctamente </a:t>
            </a:r>
            <a:r>
              <a:rPr kumimoji="1" lang="es-ES_tradnl" sz="3600" b="1" kern="0" dirty="0">
                <a:solidFill>
                  <a:srgbClr val="99CC00"/>
                </a:solidFill>
                <a:effectLst>
                  <a:outerShdw blurRad="38100" dist="38100" dir="2700000" algn="tl">
                    <a:srgbClr val="000000">
                      <a:alpha val="43137"/>
                    </a:srgbClr>
                  </a:outerShdw>
                </a:effectLst>
                <a:latin typeface="+mj-lt"/>
                <a:ea typeface="+mj-ea"/>
                <a:cs typeface="ＭＳ Ｐゴシック"/>
              </a:rPr>
              <a:t>(EFICIENCIA),</a:t>
            </a:r>
            <a:r>
              <a:rPr kumimoji="1" lang="es-ES_tradnl" sz="3600" b="1" kern="0" dirty="0">
                <a:solidFill>
                  <a:srgbClr val="66FF33"/>
                </a:solidFill>
                <a:effectLst>
                  <a:outerShdw blurRad="38100" dist="38100" dir="2700000" algn="tl">
                    <a:srgbClr val="000000">
                      <a:alpha val="43137"/>
                    </a:srgbClr>
                  </a:outerShdw>
                </a:effectLst>
                <a:latin typeface="+mj-lt"/>
                <a:ea typeface="+mj-ea"/>
                <a:cs typeface="ＭＳ Ｐゴシック"/>
              </a:rPr>
              <a:t> </a:t>
            </a:r>
            <a:r>
              <a:rPr kumimoji="1" lang="es-ES_tradnl" sz="3600" b="1" kern="0" dirty="0">
                <a:latin typeface="+mj-lt"/>
                <a:ea typeface="+mj-ea"/>
                <a:cs typeface="ＭＳ Ｐゴシック"/>
              </a:rPr>
              <a:t/>
            </a:r>
            <a:br>
              <a:rPr kumimoji="1" lang="es-ES_tradnl" sz="3600" b="1" kern="0" dirty="0">
                <a:latin typeface="+mj-lt"/>
                <a:ea typeface="+mj-ea"/>
                <a:cs typeface="ＭＳ Ｐゴシック"/>
              </a:rPr>
            </a:br>
            <a:r>
              <a:rPr kumimoji="1" lang="es-ES_tradnl" sz="3600" b="1" kern="0" dirty="0">
                <a:latin typeface="+mj-lt"/>
                <a:ea typeface="+mj-ea"/>
                <a:cs typeface="ＭＳ Ｐゴシック"/>
              </a:rPr>
              <a:t>sino cómo encontrar lo que debe ser hecho </a:t>
            </a:r>
            <a:r>
              <a:rPr kumimoji="1" lang="es-ES_tradnl" sz="3600" b="1" kern="0" dirty="0">
                <a:solidFill>
                  <a:srgbClr val="99CC00"/>
                </a:solidFill>
                <a:effectLst>
                  <a:outerShdw blurRad="38100" dist="38100" dir="2700000" algn="tl">
                    <a:srgbClr val="000000">
                      <a:alpha val="43137"/>
                    </a:srgbClr>
                  </a:outerShdw>
                </a:effectLst>
                <a:latin typeface="+mj-lt"/>
                <a:ea typeface="+mj-ea"/>
                <a:cs typeface="ＭＳ Ｐゴシック"/>
              </a:rPr>
              <a:t>(EFECTIVIDAD).</a:t>
            </a:r>
            <a:r>
              <a:rPr kumimoji="1" lang="es-ES_tradnl" sz="3200" b="1" kern="0" dirty="0">
                <a:latin typeface="+mj-lt"/>
                <a:ea typeface="+mj-ea"/>
                <a:cs typeface="ＭＳ Ｐゴシック"/>
              </a:rPr>
              <a:t/>
            </a:r>
            <a:br>
              <a:rPr kumimoji="1" lang="es-ES_tradnl" sz="3200" b="1" kern="0" dirty="0">
                <a:latin typeface="+mj-lt"/>
                <a:ea typeface="+mj-ea"/>
                <a:cs typeface="ＭＳ Ｐゴシック"/>
              </a:rPr>
            </a:br>
            <a:r>
              <a:rPr kumimoji="1" lang="es-ES_tradnl" sz="3200" b="1" kern="0" dirty="0">
                <a:latin typeface="+mj-lt"/>
                <a:ea typeface="+mj-ea"/>
                <a:cs typeface="ＭＳ Ｐゴシック"/>
              </a:rPr>
              <a:t>Esto es más importante en la medidas que se asciende en la jerarquía organizacional.</a:t>
            </a:r>
            <a:br>
              <a:rPr kumimoji="1" lang="es-ES_tradnl" sz="3200" b="1" kern="0" dirty="0">
                <a:latin typeface="+mj-lt"/>
                <a:ea typeface="+mj-ea"/>
                <a:cs typeface="ＭＳ Ｐゴシック"/>
              </a:rPr>
            </a:br>
            <a:endParaRPr kumimoji="1" lang="es-ES" sz="3200" b="1" kern="0" dirty="0">
              <a:latin typeface="+mj-lt"/>
              <a:ea typeface="+mj-ea"/>
              <a:cs typeface="ＭＳ Ｐゴシック"/>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4294967295"/>
          </p:nvPr>
        </p:nvSpPr>
        <p:spPr>
          <a:xfrm>
            <a:off x="6553200" y="6243638"/>
            <a:ext cx="2133600" cy="457200"/>
          </a:xfrm>
          <a:prstGeom prst="rect">
            <a:avLst/>
          </a:prstGeom>
        </p:spPr>
        <p:txBody>
          <a:bodyPr/>
          <a:lstStyle/>
          <a:p>
            <a:pPr>
              <a:defRPr/>
            </a:pPr>
            <a:fld id="{F5B8386F-285E-44D9-A624-FA9047963913}" type="slidenum">
              <a:rPr lang="es-CO"/>
              <a:pPr>
                <a:defRPr/>
              </a:pPr>
              <a:t>13</a:t>
            </a:fld>
            <a:endParaRPr lang="es-CO"/>
          </a:p>
        </p:txBody>
      </p:sp>
      <p:sp>
        <p:nvSpPr>
          <p:cNvPr id="5" name="4 Marcador de número de diapositiva"/>
          <p:cNvSpPr txBox="1">
            <a:spLocks noGrp="1"/>
          </p:cNvSpPr>
          <p:nvPr/>
        </p:nvSpPr>
        <p:spPr bwMode="auto">
          <a:xfrm>
            <a:off x="6553200" y="6243638"/>
            <a:ext cx="2133600" cy="457200"/>
          </a:xfrm>
          <a:prstGeom prst="rect">
            <a:avLst/>
          </a:prstGeom>
          <a:noFill/>
          <a:ln>
            <a:miter lim="800000"/>
            <a:headEnd/>
            <a:tailEnd/>
          </a:ln>
        </p:spPr>
        <p:txBody>
          <a:bodyPr anchor="b"/>
          <a:lstStyle/>
          <a:p>
            <a:pPr algn="r">
              <a:defRPr/>
            </a:pPr>
            <a:fld id="{CC25A286-A278-444C-8382-FAD52A1E0001}" type="slidenum">
              <a:rPr lang="es-CO" sz="1200">
                <a:effectLst>
                  <a:outerShdw blurRad="38100" dist="38100" dir="2700000" algn="tl">
                    <a:srgbClr val="000000"/>
                  </a:outerShdw>
                </a:effectLst>
              </a:rPr>
              <a:pPr algn="r">
                <a:defRPr/>
              </a:pPr>
              <a:t>13</a:t>
            </a:fld>
            <a:endParaRPr lang="es-CO" sz="1200">
              <a:effectLst>
                <a:outerShdw blurRad="38100" dist="38100" dir="2700000" algn="tl">
                  <a:srgbClr val="000000"/>
                </a:outerShdw>
              </a:effectLst>
            </a:endParaRPr>
          </a:p>
        </p:txBody>
      </p:sp>
      <p:sp>
        <p:nvSpPr>
          <p:cNvPr id="516098" name="Rectangle 2"/>
          <p:cNvSpPr>
            <a:spLocks noGrp="1" noChangeArrowheads="1"/>
          </p:cNvSpPr>
          <p:nvPr>
            <p:ph type="title" idx="4294967295"/>
          </p:nvPr>
        </p:nvSpPr>
        <p:spPr>
          <a:xfrm>
            <a:off x="521460" y="620688"/>
            <a:ext cx="8075328" cy="4752528"/>
          </a:xfrm>
          <a:prstGeom prst="rect">
            <a:avLst/>
          </a:prstGeom>
          <a:ln w="76200">
            <a:noFill/>
          </a:ln>
        </p:spPr>
        <p:txBody>
          <a:bodyPr/>
          <a:lstStyle/>
          <a:p>
            <a:pPr eaLnBrk="1" hangingPunct="1">
              <a:defRPr/>
            </a:pPr>
            <a:r>
              <a:rPr kumimoji="1" lang="es-ES_tradnl" b="1" dirty="0">
                <a:solidFill>
                  <a:srgbClr val="FFFF00"/>
                </a:solidFill>
                <a:effectLst>
                  <a:outerShdw blurRad="38100" dist="38100" dir="2700000" algn="tl">
                    <a:srgbClr val="000000"/>
                  </a:outerShdw>
                </a:effectLst>
              </a:rPr>
              <a:t> </a:t>
            </a:r>
            <a:br>
              <a:rPr kumimoji="1" lang="es-ES_tradnl" b="1" dirty="0">
                <a:solidFill>
                  <a:srgbClr val="FFFF00"/>
                </a:solidFill>
                <a:effectLst>
                  <a:outerShdw blurRad="38100" dist="38100" dir="2700000" algn="tl">
                    <a:srgbClr val="000000"/>
                  </a:outerShdw>
                </a:effectLst>
              </a:rPr>
            </a:br>
            <a:r>
              <a:rPr kumimoji="1" lang="es-ES_tradnl" b="1" dirty="0" smtClean="0">
                <a:effectLst>
                  <a:outerShdw blurRad="38100" dist="38100" dir="2700000" algn="tl">
                    <a:srgbClr val="000000"/>
                  </a:outerShdw>
                </a:effectLst>
              </a:rPr>
              <a:t>ES NECESARIO DIFERENCIAR ENTRE LOS </a:t>
            </a:r>
            <a:r>
              <a:rPr kumimoji="1" lang="es-ES_tradnl" sz="6000" b="1" dirty="0" smtClean="0">
                <a:effectLst>
                  <a:outerShdw blurRad="38100" dist="38100" dir="2700000" algn="tl">
                    <a:srgbClr val="000000"/>
                  </a:outerShdw>
                </a:effectLst>
              </a:rPr>
              <a:t>TENGO </a:t>
            </a:r>
            <a:r>
              <a:rPr kumimoji="1" lang="es-ES_tradnl" sz="6000" b="1" dirty="0" smtClean="0">
                <a:solidFill>
                  <a:srgbClr val="99CC00"/>
                </a:solidFill>
                <a:effectLst>
                  <a:outerShdw blurRad="38100" dist="38100" dir="2700000" algn="tl">
                    <a:srgbClr val="000000"/>
                  </a:outerShdw>
                </a:effectLst>
              </a:rPr>
              <a:t>(obligatorios)</a:t>
            </a:r>
            <a:r>
              <a:rPr kumimoji="1" lang="es-ES_tradnl" b="1" dirty="0" smtClean="0">
                <a:solidFill>
                  <a:srgbClr val="99CC00"/>
                </a:solidFill>
                <a:effectLst>
                  <a:outerShdw blurRad="38100" dist="38100" dir="2700000" algn="tl">
                    <a:srgbClr val="000000"/>
                  </a:outerShdw>
                </a:effectLst>
              </a:rPr>
              <a:t> </a:t>
            </a:r>
            <a:r>
              <a:rPr kumimoji="1" lang="es-ES_tradnl" b="1" dirty="0" smtClean="0">
                <a:effectLst>
                  <a:outerShdw blurRad="38100" dist="38100" dir="2700000" algn="tl">
                    <a:srgbClr val="000000"/>
                  </a:outerShdw>
                </a:effectLst>
              </a:rPr>
              <a:t>Y LOS </a:t>
            </a:r>
            <a:r>
              <a:rPr kumimoji="1" lang="es-ES_tradnl" sz="6000" b="1" dirty="0" smtClean="0">
                <a:effectLst>
                  <a:outerShdw blurRad="38100" dist="38100" dir="2700000" algn="tl">
                    <a:srgbClr val="000000"/>
                  </a:outerShdw>
                </a:effectLst>
              </a:rPr>
              <a:t>QUIERO</a:t>
            </a:r>
            <a:r>
              <a:rPr kumimoji="1" lang="es-ES_tradnl" sz="6000" b="1" dirty="0" smtClean="0">
                <a:solidFill>
                  <a:srgbClr val="FFFF00"/>
                </a:solidFill>
                <a:effectLst>
                  <a:outerShdw blurRad="38100" dist="38100" dir="2700000" algn="tl">
                    <a:srgbClr val="000000"/>
                  </a:outerShdw>
                </a:effectLst>
              </a:rPr>
              <a:t> </a:t>
            </a:r>
            <a:r>
              <a:rPr kumimoji="1" lang="es-ES_tradnl" sz="6000" b="1" dirty="0" smtClean="0">
                <a:solidFill>
                  <a:srgbClr val="99CC00"/>
                </a:solidFill>
                <a:effectLst>
                  <a:outerShdw blurRad="38100" dist="38100" dir="2700000" algn="tl">
                    <a:srgbClr val="000000"/>
                  </a:outerShdw>
                </a:effectLst>
              </a:rPr>
              <a:t>(deseados).</a:t>
            </a:r>
            <a:r>
              <a:rPr kumimoji="1" lang="es-ES_tradnl" b="1" dirty="0" smtClean="0">
                <a:solidFill>
                  <a:srgbClr val="99CC00"/>
                </a:solidFill>
                <a:effectLst>
                  <a:outerShdw blurRad="38100" dist="38100" dir="2700000" algn="tl">
                    <a:srgbClr val="000000"/>
                  </a:outerShdw>
                </a:effectLst>
              </a:rPr>
              <a:t> </a:t>
            </a:r>
            <a:r>
              <a:rPr kumimoji="1" lang="es-ES_tradnl" sz="3200" b="1" dirty="0">
                <a:solidFill>
                  <a:srgbClr val="FFFF00"/>
                </a:solidFill>
                <a:effectLst>
                  <a:outerShdw blurRad="38100" dist="38100" dir="2700000" algn="tl">
                    <a:srgbClr val="000000"/>
                  </a:outerShdw>
                </a:effectLst>
              </a:rPr>
              <a:t/>
            </a:r>
            <a:br>
              <a:rPr kumimoji="1" lang="es-ES_tradnl" sz="3200" b="1" dirty="0">
                <a:solidFill>
                  <a:srgbClr val="FFFF00"/>
                </a:solidFill>
                <a:effectLst>
                  <a:outerShdw blurRad="38100" dist="38100" dir="2700000" algn="tl">
                    <a:srgbClr val="000000"/>
                  </a:outerShdw>
                </a:effectLst>
              </a:rPr>
            </a:br>
            <a:endParaRPr kumimoji="1" lang="es-ES" sz="3200" b="1" dirty="0">
              <a:solidFill>
                <a:srgbClr val="FFFF00"/>
              </a:solidFill>
              <a:effectLst>
                <a:outerShdw blurRad="38100" dist="38100" dir="2700000" algn="tl">
                  <a:srgbClr val="000000"/>
                </a:outerShdw>
              </a:effectLst>
            </a:endParaRPr>
          </a:p>
        </p:txBody>
      </p:sp>
    </p:spTree>
    <p:extLst>
      <p:ext uri="{BB962C8B-B14F-4D97-AF65-F5344CB8AC3E}">
        <p14:creationId xmlns="" xmlns:p14="http://schemas.microsoft.com/office/powerpoint/2010/main" val="26635715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1 Rectángulo"/>
          <p:cNvSpPr>
            <a:spLocks noChangeArrowheads="1"/>
          </p:cNvSpPr>
          <p:nvPr/>
        </p:nvSpPr>
        <p:spPr bwMode="auto">
          <a:xfrm>
            <a:off x="357188" y="285750"/>
            <a:ext cx="8286750" cy="15696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r>
              <a:rPr lang="es-CO" sz="3200" b="1" dirty="0" smtClean="0">
                <a:latin typeface="Calibri" pitchFamily="34" charset="0"/>
              </a:rPr>
              <a:t>LOS HÁBITOS DE TRABAJO DE LOS EJECUTIVOS EFICACES</a:t>
            </a:r>
            <a:br>
              <a:rPr lang="es-CO" sz="3200" b="1" dirty="0" smtClean="0">
                <a:latin typeface="Calibri" pitchFamily="34" charset="0"/>
              </a:rPr>
            </a:br>
            <a:r>
              <a:rPr lang="es-CO" sz="3200" b="1" dirty="0" smtClean="0">
                <a:solidFill>
                  <a:srgbClr val="71BA40"/>
                </a:solidFill>
                <a:latin typeface="Calibri" pitchFamily="34" charset="0"/>
              </a:rPr>
              <a:t>PETER F. DRUCKER</a:t>
            </a:r>
            <a:endParaRPr lang="es-CO" sz="3200" dirty="0">
              <a:solidFill>
                <a:srgbClr val="71BA40"/>
              </a:solidFill>
              <a:latin typeface="Calibri" pitchFamily="34" charset="0"/>
            </a:endParaRPr>
          </a:p>
        </p:txBody>
      </p:sp>
      <p:sp>
        <p:nvSpPr>
          <p:cNvPr id="3" name="2 Rectángulo redondeado"/>
          <p:cNvSpPr/>
          <p:nvPr/>
        </p:nvSpPr>
        <p:spPr>
          <a:xfrm>
            <a:off x="428596" y="2071678"/>
            <a:ext cx="8358246" cy="785818"/>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s-CO" b="1" dirty="0">
              <a:solidFill>
                <a:srgbClr val="00FF00"/>
              </a:solidFill>
            </a:endParaRPr>
          </a:p>
          <a:p>
            <a:pPr>
              <a:defRPr/>
            </a:pPr>
            <a:endParaRPr lang="es-CO" sz="2000" b="1" dirty="0">
              <a:solidFill>
                <a:srgbClr val="00FF00"/>
              </a:solidFill>
            </a:endParaRPr>
          </a:p>
          <a:p>
            <a:pPr algn="ctr">
              <a:defRPr/>
            </a:pPr>
            <a:r>
              <a:rPr lang="es-CO" sz="2000" b="1" dirty="0">
                <a:solidFill>
                  <a:schemeClr val="bg1"/>
                </a:solidFill>
              </a:rPr>
              <a:t> Privilegiar la efectividad sobre la eficiencia, orientándose a fines no a   medios.</a:t>
            </a:r>
          </a:p>
          <a:p>
            <a:pPr algn="ctr">
              <a:defRPr/>
            </a:pPr>
            <a:endParaRPr lang="es-CO" sz="3600" b="1" dirty="0"/>
          </a:p>
        </p:txBody>
      </p:sp>
      <p:sp>
        <p:nvSpPr>
          <p:cNvPr id="4" name="3 Rectángulo redondeado"/>
          <p:cNvSpPr/>
          <p:nvPr/>
        </p:nvSpPr>
        <p:spPr>
          <a:xfrm>
            <a:off x="428596" y="3000372"/>
            <a:ext cx="8358246" cy="785818"/>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2000" b="1" dirty="0">
              <a:solidFill>
                <a:schemeClr val="bg1"/>
              </a:solidFill>
            </a:endParaRPr>
          </a:p>
          <a:p>
            <a:pPr algn="ctr">
              <a:defRPr/>
            </a:pPr>
            <a:endParaRPr lang="es-CO" sz="2000" b="1" dirty="0">
              <a:solidFill>
                <a:schemeClr val="bg1"/>
              </a:solidFill>
            </a:endParaRPr>
          </a:p>
          <a:p>
            <a:pPr algn="ctr">
              <a:defRPr/>
            </a:pPr>
            <a:r>
              <a:rPr lang="es-CO" sz="2000" b="1" dirty="0">
                <a:solidFill>
                  <a:schemeClr val="bg1"/>
                </a:solidFill>
              </a:rPr>
              <a:t>Aprender a tomar decisiones efectivas.</a:t>
            </a:r>
          </a:p>
          <a:p>
            <a:pPr algn="ctr">
              <a:defRPr/>
            </a:pPr>
            <a:endParaRPr lang="es-CO" sz="3600" b="1" dirty="0"/>
          </a:p>
        </p:txBody>
      </p:sp>
      <p:sp>
        <p:nvSpPr>
          <p:cNvPr id="5" name="4 Rectángulo redondeado"/>
          <p:cNvSpPr/>
          <p:nvPr/>
        </p:nvSpPr>
        <p:spPr>
          <a:xfrm>
            <a:off x="428596" y="3929066"/>
            <a:ext cx="8358246" cy="785818"/>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sz="2000" b="1" dirty="0">
                <a:solidFill>
                  <a:schemeClr val="bg1"/>
                </a:solidFill>
              </a:rPr>
              <a:t>Saber cómo usar el poco tiempo disponible para lograr lo que se quiere. </a:t>
            </a:r>
          </a:p>
        </p:txBody>
      </p:sp>
      <p:sp>
        <p:nvSpPr>
          <p:cNvPr id="6" name="5 Rectángulo redondeado"/>
          <p:cNvSpPr/>
          <p:nvPr/>
        </p:nvSpPr>
        <p:spPr>
          <a:xfrm>
            <a:off x="428596" y="4857760"/>
            <a:ext cx="8358246" cy="785818"/>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sz="2000" b="1" dirty="0">
                <a:solidFill>
                  <a:schemeClr val="bg1"/>
                </a:solidFill>
              </a:rPr>
              <a:t>Conocer cómo obtener resultados a través de otros enfatizando construir sobre fortalezas y no sobre debilidades.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a:xfrm>
            <a:off x="0" y="3173413"/>
            <a:ext cx="9144000" cy="1371600"/>
          </a:xfrm>
          <a:prstGeom prst="rect">
            <a:avLst/>
          </a:prstGeom>
        </p:spPr>
        <p:txBody>
          <a:bodyPr/>
          <a:lstStyle/>
          <a:p>
            <a:pPr algn="ctr" defTabSz="457200">
              <a:tabLst>
                <a:tab pos="4752975" algn="l"/>
              </a:tabLst>
              <a:defRPr/>
            </a:pPr>
            <a:r>
              <a:rPr lang="es-ES" sz="13800" b="1" kern="0" dirty="0">
                <a:solidFill>
                  <a:srgbClr val="99CC00"/>
                </a:solidFill>
                <a:latin typeface="+mn-lt"/>
                <a:ea typeface="+mj-ea"/>
                <a:cs typeface="ＭＳ Ｐゴシック"/>
              </a:rPr>
              <a:t>efectividad</a:t>
            </a:r>
          </a:p>
        </p:txBody>
      </p:sp>
      <p:sp>
        <p:nvSpPr>
          <p:cNvPr id="10" name="9 Rectángulo"/>
          <p:cNvSpPr/>
          <p:nvPr/>
        </p:nvSpPr>
        <p:spPr>
          <a:xfrm>
            <a:off x="4000496" y="4411342"/>
            <a:ext cx="4618700" cy="144655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p>
            <a:pPr>
              <a:defRPr/>
            </a:pPr>
            <a:r>
              <a:rPr lang="es-ES" sz="8800" b="1" dirty="0">
                <a:solidFill>
                  <a:srgbClr val="006600"/>
                </a:solidFill>
                <a:latin typeface="+mn-lt"/>
                <a:ea typeface="ＭＳ Ｐゴシック"/>
                <a:cs typeface="ＭＳ Ｐゴシック"/>
              </a:rPr>
              <a:t>Gerencial</a:t>
            </a:r>
            <a:endParaRPr lang="es-CO" sz="8800" dirty="0">
              <a:solidFill>
                <a:srgbClr val="006600"/>
              </a:solidFill>
              <a:latin typeface="+mn-lt"/>
              <a:ea typeface="ＭＳ Ｐゴシック"/>
              <a:cs typeface="ＭＳ Ｐゴシック"/>
            </a:endParaRPr>
          </a:p>
        </p:txBody>
      </p:sp>
      <p:sp>
        <p:nvSpPr>
          <p:cNvPr id="6" name="5 Rectángulo"/>
          <p:cNvSpPr/>
          <p:nvPr/>
        </p:nvSpPr>
        <p:spPr>
          <a:xfrm>
            <a:off x="428625" y="1830388"/>
            <a:ext cx="2208213" cy="2216150"/>
          </a:xfrm>
          <a:prstGeom prst="rect">
            <a:avLst/>
          </a:prstGeom>
        </p:spPr>
        <p:txBody>
          <a:bodyPr wrap="none">
            <a:spAutoFit/>
          </a:bodyPr>
          <a:lstStyle/>
          <a:p>
            <a:pPr>
              <a:defRPr/>
            </a:pPr>
            <a:r>
              <a:rPr lang="es-ES" sz="13800" b="1" kern="0" dirty="0">
                <a:solidFill>
                  <a:srgbClr val="99CC00"/>
                </a:solidFill>
                <a:latin typeface="+mn-lt"/>
                <a:ea typeface="+mj-ea"/>
                <a:cs typeface="ＭＳ Ｐゴシック"/>
              </a:rPr>
              <a:t>La </a:t>
            </a:r>
            <a:endParaRPr lang="es-CO" sz="13800" b="1" kern="0" dirty="0">
              <a:solidFill>
                <a:srgbClr val="99CC00"/>
              </a:solidFill>
              <a:latin typeface="+mn-lt"/>
              <a:ea typeface="+mj-ea"/>
              <a:cs typeface="ＭＳ Ｐゴシック"/>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redondeado"/>
          <p:cNvSpPr/>
          <p:nvPr/>
        </p:nvSpPr>
        <p:spPr>
          <a:xfrm>
            <a:off x="428596" y="357166"/>
            <a:ext cx="6357982" cy="500066"/>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CO" sz="3200" b="1" dirty="0"/>
              <a:t>Realidades Empresariales</a:t>
            </a:r>
          </a:p>
        </p:txBody>
      </p:sp>
      <p:sp>
        <p:nvSpPr>
          <p:cNvPr id="5" name="Text Box 3"/>
          <p:cNvSpPr txBox="1">
            <a:spLocks noChangeArrowheads="1"/>
          </p:cNvSpPr>
          <p:nvPr/>
        </p:nvSpPr>
        <p:spPr bwMode="auto">
          <a:xfrm>
            <a:off x="250825" y="1076325"/>
            <a:ext cx="8551863" cy="4462463"/>
          </a:xfrm>
          <a:prstGeom prst="rect">
            <a:avLst/>
          </a:prstGeom>
          <a:noFill/>
          <a:ln w="76200">
            <a:solidFill>
              <a:schemeClr val="bg1"/>
            </a:solidFill>
            <a:miter lim="800000"/>
            <a:headEnd/>
            <a:tailEnd/>
          </a:ln>
          <a:effectLst/>
        </p:spPr>
        <p:txBody>
          <a:bodyPr>
            <a:spAutoFit/>
          </a:bodyPr>
          <a:lstStyle/>
          <a:p>
            <a:pPr algn="ctr">
              <a:defRPr/>
            </a:pPr>
            <a:r>
              <a:rPr lang="es-ES_tradnl" sz="2400" b="1" dirty="0">
                <a:latin typeface="+mn-lt"/>
                <a:ea typeface="ＭＳ Ｐゴシック"/>
                <a:cs typeface="ＭＳ Ｐゴシック"/>
              </a:rPr>
              <a:t>Dentro de la empresa no existen resultados,   </a:t>
            </a:r>
            <a:endParaRPr lang="es-CO" sz="2400" dirty="0">
              <a:latin typeface="+mn-lt"/>
              <a:ea typeface="ＭＳ Ｐゴシック"/>
              <a:cs typeface="ＭＳ Ｐゴシック"/>
            </a:endParaRPr>
          </a:p>
          <a:p>
            <a:pPr algn="ctr">
              <a:defRPr/>
            </a:pPr>
            <a:r>
              <a:rPr lang="es-ES_tradnl" sz="2400" b="1" dirty="0">
                <a:latin typeface="+mn-lt"/>
                <a:ea typeface="ＭＳ Ｐゴシック"/>
                <a:cs typeface="ＭＳ Ｐゴシック"/>
              </a:rPr>
              <a:t>é</a:t>
            </a:r>
            <a:r>
              <a:rPr lang="es-ES_tradnl" sz="2400" b="1" dirty="0" smtClean="0">
                <a:latin typeface="+mn-lt"/>
                <a:ea typeface="ＭＳ Ｐゴシック"/>
                <a:cs typeface="ＭＳ Ｐゴシック"/>
              </a:rPr>
              <a:t>stos </a:t>
            </a:r>
            <a:r>
              <a:rPr lang="es-ES_tradnl" sz="2400" b="1" dirty="0">
                <a:latin typeface="+mn-lt"/>
                <a:ea typeface="ＭＳ Ｐゴシック"/>
                <a:cs typeface="ＭＳ Ｐゴシック"/>
              </a:rPr>
              <a:t>existen fuera de la misma.</a:t>
            </a:r>
          </a:p>
          <a:p>
            <a:pPr algn="ctr">
              <a:defRPr/>
            </a:pPr>
            <a:endParaRPr lang="es-CO" sz="1100" dirty="0">
              <a:latin typeface="+mn-lt"/>
              <a:ea typeface="ＭＳ Ｐゴシック"/>
              <a:cs typeface="ＭＳ Ｐゴシック"/>
            </a:endParaRPr>
          </a:p>
          <a:p>
            <a:pPr algn="ctr">
              <a:defRPr/>
            </a:pPr>
            <a:r>
              <a:rPr lang="es-ES_tradnl" sz="2400" b="1" dirty="0">
                <a:latin typeface="+mn-lt"/>
                <a:ea typeface="ＭＳ Ｐゴシック"/>
                <a:cs typeface="ＭＳ Ｐゴシック"/>
              </a:rPr>
              <a:t>Los resultados se logran mediante el aprovechamiento de las oportunidades, no por la solución de problemas internos.</a:t>
            </a:r>
          </a:p>
          <a:p>
            <a:pPr algn="ctr">
              <a:defRPr/>
            </a:pPr>
            <a:endParaRPr lang="es-CO" sz="1100" dirty="0">
              <a:latin typeface="+mn-lt"/>
              <a:ea typeface="ＭＳ Ｐゴシック"/>
              <a:cs typeface="ＭＳ Ｐゴシック"/>
            </a:endParaRPr>
          </a:p>
          <a:p>
            <a:pPr algn="ctr">
              <a:defRPr/>
            </a:pPr>
            <a:r>
              <a:rPr lang="es-ES_tradnl" sz="2400" b="1" dirty="0">
                <a:latin typeface="+mn-lt"/>
                <a:ea typeface="ＭＳ Ｐゴシック"/>
                <a:cs typeface="ＭＳ Ｐゴシック"/>
              </a:rPr>
              <a:t>Los resultados  sobresalientes sólo se logran mediante el liderazgo, pero todo liderazgo  es transitorio, apenas nace comienza a morir.</a:t>
            </a:r>
          </a:p>
          <a:p>
            <a:pPr algn="ctr">
              <a:defRPr/>
            </a:pPr>
            <a:endParaRPr lang="es-CO" sz="1100" dirty="0">
              <a:latin typeface="+mn-lt"/>
              <a:ea typeface="ＭＳ Ｐゴシック"/>
              <a:cs typeface="ＭＳ Ｐゴシック"/>
            </a:endParaRPr>
          </a:p>
          <a:p>
            <a:pPr algn="ctr">
              <a:defRPr/>
            </a:pPr>
            <a:r>
              <a:rPr lang="es-ES_tradnl" sz="2400" b="1" dirty="0">
                <a:latin typeface="+mn-lt"/>
                <a:ea typeface="ＭＳ Ｐゴシック"/>
                <a:cs typeface="ＭＳ Ｐゴシック"/>
              </a:rPr>
              <a:t>Los resultados se logran a través de la cooperación de las personas.</a:t>
            </a:r>
          </a:p>
          <a:p>
            <a:pPr algn="ctr">
              <a:defRPr/>
            </a:pPr>
            <a:endParaRPr lang="es-CO" sz="1100" dirty="0">
              <a:latin typeface="+mn-lt"/>
              <a:ea typeface="ＭＳ Ｐゴシック"/>
              <a:cs typeface="ＭＳ Ｐゴシック"/>
            </a:endParaRPr>
          </a:p>
          <a:p>
            <a:pPr algn="ctr">
              <a:defRPr/>
            </a:pPr>
            <a:r>
              <a:rPr lang="es-ES_tradnl" sz="2400" b="1" dirty="0">
                <a:latin typeface="+mn-lt"/>
                <a:ea typeface="ＭＳ Ｐゴシック"/>
                <a:cs typeface="ＭＳ Ｐゴシック"/>
              </a:rPr>
              <a:t>La concentración es la clave de los resultados.</a:t>
            </a:r>
            <a:endParaRPr lang="en-US" sz="2400" dirty="0">
              <a:latin typeface="+mn-lt"/>
              <a:ea typeface="ＭＳ Ｐゴシック"/>
              <a:cs typeface="ＭＳ Ｐゴシック"/>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redondeado"/>
          <p:cNvSpPr/>
          <p:nvPr/>
        </p:nvSpPr>
        <p:spPr>
          <a:xfrm>
            <a:off x="428596" y="357166"/>
            <a:ext cx="7143800" cy="500066"/>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CO" sz="2400" b="1" dirty="0"/>
              <a:t>Que predomina en la toma de decisiones Gerenciales </a:t>
            </a:r>
          </a:p>
        </p:txBody>
      </p:sp>
      <p:sp>
        <p:nvSpPr>
          <p:cNvPr id="4" name="3 Rectángulo"/>
          <p:cNvSpPr/>
          <p:nvPr/>
        </p:nvSpPr>
        <p:spPr>
          <a:xfrm>
            <a:off x="357188" y="1571625"/>
            <a:ext cx="8429625" cy="3416300"/>
          </a:xfrm>
          <a:prstGeom prst="rect">
            <a:avLst/>
          </a:prstGeom>
        </p:spPr>
        <p:txBody>
          <a:bodyPr>
            <a:spAutoFit/>
          </a:bodyPr>
          <a:lstStyle/>
          <a:p>
            <a:pPr algn="just">
              <a:buFont typeface="Arial" pitchFamily="34" charset="0"/>
              <a:buChar char="•"/>
              <a:defRPr/>
            </a:pPr>
            <a:r>
              <a:rPr lang="en-US" sz="2400" b="1" dirty="0">
                <a:latin typeface="+mn-lt"/>
                <a:ea typeface="ＭＳ Ｐゴシック"/>
                <a:cs typeface="ＭＳ Ｐゴシック"/>
              </a:rPr>
              <a:t>La </a:t>
            </a:r>
            <a:r>
              <a:rPr lang="en-US" sz="2400" b="1" dirty="0" err="1">
                <a:latin typeface="+mn-lt"/>
                <a:ea typeface="ＭＳ Ｐゴシック"/>
                <a:cs typeface="ＭＳ Ｐゴシック"/>
              </a:rPr>
              <a:t>eficiencia</a:t>
            </a:r>
            <a:r>
              <a:rPr lang="en-US" sz="2400" b="1" dirty="0">
                <a:latin typeface="+mn-lt"/>
                <a:ea typeface="ＭＳ Ｐゴシック"/>
                <a:cs typeface="ＭＳ Ｐゴシック"/>
              </a:rPr>
              <a:t> </a:t>
            </a:r>
            <a:r>
              <a:rPr lang="en-US" sz="3200" b="1" dirty="0">
                <a:solidFill>
                  <a:srgbClr val="99CC00"/>
                </a:solidFill>
                <a:latin typeface="+mn-lt"/>
                <a:ea typeface="ＭＳ Ｐゴシック"/>
                <a:cs typeface="ＭＳ Ｐゴシック"/>
              </a:rPr>
              <a:t>(los </a:t>
            </a:r>
            <a:r>
              <a:rPr lang="en-US" sz="3200" b="1" dirty="0" err="1">
                <a:solidFill>
                  <a:srgbClr val="99CC00"/>
                </a:solidFill>
                <a:latin typeface="+mn-lt"/>
                <a:ea typeface="ＭＳ Ｐゴシック"/>
                <a:cs typeface="ＭＳ Ｐゴシック"/>
              </a:rPr>
              <a:t>medios</a:t>
            </a:r>
            <a:r>
              <a:rPr lang="en-US" sz="3200" b="1" dirty="0">
                <a:solidFill>
                  <a:srgbClr val="99CC00"/>
                </a:solidFill>
                <a:latin typeface="+mn-lt"/>
                <a:ea typeface="ＭＳ Ｐゴシック"/>
                <a:cs typeface="ＭＳ Ｐゴシック"/>
              </a:rPr>
              <a:t>) </a:t>
            </a:r>
            <a:r>
              <a:rPr lang="en-US" sz="2400" b="1" dirty="0" err="1">
                <a:latin typeface="+mn-lt"/>
                <a:ea typeface="ＭＳ Ｐゴシック"/>
                <a:cs typeface="ＭＳ Ｐゴシック"/>
              </a:rPr>
              <a:t>sobre</a:t>
            </a:r>
            <a:r>
              <a:rPr lang="en-US" sz="2400" b="1" dirty="0">
                <a:latin typeface="+mn-lt"/>
                <a:ea typeface="ＭＳ Ｐゴシック"/>
                <a:cs typeface="ＭＳ Ｐゴシック"/>
              </a:rPr>
              <a:t> la </a:t>
            </a:r>
            <a:r>
              <a:rPr lang="en-US" sz="2400" b="1" dirty="0" err="1">
                <a:latin typeface="+mn-lt"/>
                <a:ea typeface="ＭＳ Ｐゴシック"/>
                <a:cs typeface="ＭＳ Ｐゴシック"/>
              </a:rPr>
              <a:t>efectividad</a:t>
            </a:r>
            <a:r>
              <a:rPr lang="en-US" sz="2400" b="1" dirty="0">
                <a:latin typeface="+mn-lt"/>
                <a:ea typeface="ＭＳ Ｐゴシック"/>
                <a:cs typeface="ＭＳ Ｐゴシック"/>
              </a:rPr>
              <a:t> </a:t>
            </a:r>
            <a:r>
              <a:rPr lang="en-US" sz="3200" b="1" dirty="0">
                <a:solidFill>
                  <a:srgbClr val="99CC00"/>
                </a:solidFill>
                <a:latin typeface="+mn-lt"/>
                <a:ea typeface="ＭＳ Ｐゴシック"/>
                <a:cs typeface="ＭＳ Ｐゴシック"/>
              </a:rPr>
              <a:t>(los fines).</a:t>
            </a:r>
          </a:p>
          <a:p>
            <a:pPr>
              <a:buFont typeface="Arial" pitchFamily="34" charset="0"/>
              <a:buChar char="•"/>
              <a:defRPr/>
            </a:pPr>
            <a:r>
              <a:rPr lang="en-US" sz="2400" b="1" dirty="0">
                <a:latin typeface="+mn-lt"/>
                <a:ea typeface="ＭＳ Ｐゴシック"/>
                <a:cs typeface="ＭＳ Ｐゴシック"/>
              </a:rPr>
              <a:t>Los </a:t>
            </a:r>
            <a:r>
              <a:rPr lang="en-US" sz="2400" b="1" dirty="0" err="1">
                <a:latin typeface="+mn-lt"/>
                <a:ea typeface="ＭＳ Ｐゴシック"/>
                <a:cs typeface="ＭＳ Ｐゴシック"/>
              </a:rPr>
              <a:t>problemas</a:t>
            </a:r>
            <a:r>
              <a:rPr lang="en-US" sz="2400" b="1" dirty="0">
                <a:latin typeface="+mn-lt"/>
                <a:ea typeface="ＭＳ Ｐゴシック"/>
                <a:cs typeface="ＭＳ Ｐゴシック"/>
              </a:rPr>
              <a:t> </a:t>
            </a:r>
            <a:r>
              <a:rPr lang="en-US" sz="2400" b="1" dirty="0" err="1">
                <a:latin typeface="+mn-lt"/>
                <a:ea typeface="ＭＳ Ｐゴシック"/>
                <a:cs typeface="ＭＳ Ｐゴシック"/>
              </a:rPr>
              <a:t>sobre</a:t>
            </a:r>
            <a:r>
              <a:rPr lang="en-US" sz="2400" b="1" dirty="0">
                <a:latin typeface="+mn-lt"/>
                <a:ea typeface="ＭＳ Ｐゴシック"/>
                <a:cs typeface="ＭＳ Ｐゴシック"/>
              </a:rPr>
              <a:t> </a:t>
            </a:r>
            <a:r>
              <a:rPr lang="en-US" sz="2400" b="1" dirty="0" err="1">
                <a:latin typeface="+mn-lt"/>
                <a:ea typeface="ＭＳ Ｐゴシック"/>
                <a:cs typeface="ＭＳ Ｐゴシック"/>
              </a:rPr>
              <a:t>las</a:t>
            </a:r>
            <a:r>
              <a:rPr lang="en-US" sz="2400" b="1" dirty="0">
                <a:latin typeface="+mn-lt"/>
                <a:ea typeface="ＭＳ Ｐゴシック"/>
                <a:cs typeface="ＭＳ Ｐゴシック"/>
              </a:rPr>
              <a:t> </a:t>
            </a:r>
            <a:r>
              <a:rPr lang="en-US" sz="2400" b="1" dirty="0" err="1" smtClean="0">
                <a:latin typeface="+mn-lt"/>
                <a:ea typeface="ＭＳ Ｐゴシック"/>
                <a:cs typeface="ＭＳ Ｐゴシック"/>
              </a:rPr>
              <a:t>oportunidades</a:t>
            </a:r>
            <a:r>
              <a:rPr lang="en-US" sz="2400" b="1" dirty="0">
                <a:latin typeface="+mn-lt"/>
                <a:ea typeface="ＭＳ Ｐゴシック"/>
                <a:cs typeface="ＭＳ Ｐゴシック"/>
              </a:rPr>
              <a:t>.</a:t>
            </a:r>
          </a:p>
          <a:p>
            <a:pPr algn="just">
              <a:buFont typeface="Arial" pitchFamily="34" charset="0"/>
              <a:buChar char="•"/>
              <a:defRPr/>
            </a:pPr>
            <a:r>
              <a:rPr lang="en-US" sz="2400" b="1" dirty="0">
                <a:latin typeface="+mn-lt"/>
                <a:ea typeface="ＭＳ Ｐゴシック"/>
                <a:cs typeface="ＭＳ Ｐゴシック"/>
              </a:rPr>
              <a:t>Lo </a:t>
            </a:r>
            <a:r>
              <a:rPr lang="en-US" sz="2400" b="1" dirty="0" err="1">
                <a:latin typeface="+mn-lt"/>
                <a:ea typeface="ＭＳ Ｐゴシック"/>
                <a:cs typeface="ＭＳ Ｐゴシック"/>
              </a:rPr>
              <a:t>que</a:t>
            </a:r>
            <a:r>
              <a:rPr lang="en-US" sz="2400" b="1" dirty="0">
                <a:latin typeface="+mn-lt"/>
                <a:ea typeface="ＭＳ Ｐゴシック"/>
                <a:cs typeface="ＭＳ Ｐゴシック"/>
              </a:rPr>
              <a:t> </a:t>
            </a:r>
            <a:r>
              <a:rPr lang="en-US" sz="2400" b="1" dirty="0" err="1">
                <a:latin typeface="+mn-lt"/>
                <a:ea typeface="ＭＳ Ｐゴシック"/>
                <a:cs typeface="ＭＳ Ｐゴシック"/>
              </a:rPr>
              <a:t>sucede</a:t>
            </a:r>
            <a:r>
              <a:rPr lang="en-US" sz="2400" b="1" dirty="0">
                <a:latin typeface="+mn-lt"/>
                <a:ea typeface="ＭＳ Ｐゴシック"/>
                <a:cs typeface="ＭＳ Ｐゴシック"/>
              </a:rPr>
              <a:t> </a:t>
            </a:r>
            <a:r>
              <a:rPr lang="en-US" sz="2400" b="1" dirty="0" err="1">
                <a:latin typeface="+mn-lt"/>
                <a:ea typeface="ＭＳ Ｐゴシック"/>
                <a:cs typeface="ＭＳ Ｐゴシック"/>
              </a:rPr>
              <a:t>adentro</a:t>
            </a:r>
            <a:r>
              <a:rPr lang="en-US" sz="2400" b="1" dirty="0">
                <a:latin typeface="+mn-lt"/>
                <a:ea typeface="ＭＳ Ｐゴシック"/>
                <a:cs typeface="ＭＳ Ｐゴシック"/>
              </a:rPr>
              <a:t> </a:t>
            </a:r>
            <a:r>
              <a:rPr lang="en-US" sz="2400" b="1" dirty="0" err="1">
                <a:latin typeface="+mn-lt"/>
                <a:ea typeface="ＭＳ Ｐゴシック"/>
                <a:cs typeface="ＭＳ Ｐゴシック"/>
              </a:rPr>
              <a:t>sobre</a:t>
            </a:r>
            <a:r>
              <a:rPr lang="en-US" sz="2400" b="1" dirty="0">
                <a:latin typeface="+mn-lt"/>
                <a:ea typeface="ＭＳ Ｐゴシック"/>
                <a:cs typeface="ＭＳ Ｐゴシック"/>
              </a:rPr>
              <a:t> lo </a:t>
            </a:r>
            <a:r>
              <a:rPr lang="en-US" sz="2400" b="1" dirty="0" err="1">
                <a:latin typeface="+mn-lt"/>
                <a:ea typeface="ＭＳ Ｐゴシック"/>
                <a:cs typeface="ＭＳ Ｐゴシック"/>
              </a:rPr>
              <a:t>que</a:t>
            </a:r>
            <a:r>
              <a:rPr lang="en-US" sz="2400" b="1" dirty="0">
                <a:latin typeface="+mn-lt"/>
                <a:ea typeface="ＭＳ Ｐゴシック"/>
                <a:cs typeface="ＭＳ Ｐゴシック"/>
              </a:rPr>
              <a:t> </a:t>
            </a:r>
            <a:r>
              <a:rPr lang="en-US" sz="2400" b="1" dirty="0" err="1">
                <a:latin typeface="+mn-lt"/>
                <a:ea typeface="ＭＳ Ｐゴシック"/>
                <a:cs typeface="ＭＳ Ｐゴシック"/>
              </a:rPr>
              <a:t>sucede</a:t>
            </a:r>
            <a:r>
              <a:rPr lang="en-US" sz="2400" b="1" dirty="0">
                <a:latin typeface="+mn-lt"/>
                <a:ea typeface="ＭＳ Ｐゴシック"/>
                <a:cs typeface="ＭＳ Ｐゴシック"/>
              </a:rPr>
              <a:t> </a:t>
            </a:r>
            <a:r>
              <a:rPr lang="en-US" sz="2400" b="1" dirty="0" err="1">
                <a:latin typeface="+mn-lt"/>
                <a:ea typeface="ＭＳ Ｐゴシック"/>
                <a:cs typeface="ＭＳ Ｐゴシック"/>
              </a:rPr>
              <a:t>afuera</a:t>
            </a:r>
            <a:r>
              <a:rPr lang="en-US" sz="2400" b="1" dirty="0">
                <a:latin typeface="+mn-lt"/>
                <a:ea typeface="ＭＳ Ｐゴシック"/>
                <a:cs typeface="ＭＳ Ｐゴシック"/>
              </a:rPr>
              <a:t>.</a:t>
            </a:r>
          </a:p>
          <a:p>
            <a:pPr>
              <a:buFont typeface="Arial" pitchFamily="34" charset="0"/>
              <a:buChar char="•"/>
              <a:defRPr/>
            </a:pPr>
            <a:r>
              <a:rPr lang="en-US" sz="2400" b="1" dirty="0">
                <a:latin typeface="+mn-lt"/>
                <a:ea typeface="ＭＳ Ｐゴシック"/>
                <a:cs typeface="ＭＳ Ｐゴシック"/>
              </a:rPr>
              <a:t>El </a:t>
            </a:r>
            <a:r>
              <a:rPr lang="en-US" sz="2400" b="1" dirty="0" err="1">
                <a:latin typeface="+mn-lt"/>
                <a:ea typeface="ＭＳ Ｐゴシック"/>
                <a:cs typeface="ＭＳ Ｐゴシック"/>
              </a:rPr>
              <a:t>pasado</a:t>
            </a:r>
            <a:r>
              <a:rPr lang="en-US" sz="2400" b="1" dirty="0">
                <a:latin typeface="+mn-lt"/>
                <a:ea typeface="ＭＳ Ｐゴシック"/>
                <a:cs typeface="ＭＳ Ｐゴシック"/>
              </a:rPr>
              <a:t> </a:t>
            </a:r>
            <a:r>
              <a:rPr lang="en-US" sz="2400" b="1" dirty="0" err="1">
                <a:latin typeface="+mn-lt"/>
                <a:ea typeface="ＭＳ Ｐゴシック"/>
                <a:cs typeface="ＭＳ Ｐゴシック"/>
              </a:rPr>
              <a:t>sobre</a:t>
            </a:r>
            <a:r>
              <a:rPr lang="en-US" sz="2400" b="1" dirty="0">
                <a:latin typeface="+mn-lt"/>
                <a:ea typeface="ＭＳ Ｐゴシック"/>
                <a:cs typeface="ＭＳ Ｐゴシック"/>
              </a:rPr>
              <a:t> el </a:t>
            </a:r>
            <a:r>
              <a:rPr lang="en-US" sz="2400" b="1" dirty="0" err="1">
                <a:latin typeface="+mn-lt"/>
                <a:ea typeface="ＭＳ Ｐゴシック"/>
                <a:cs typeface="ＭＳ Ｐゴシック"/>
              </a:rPr>
              <a:t>presente</a:t>
            </a:r>
            <a:r>
              <a:rPr lang="en-US" sz="2400" b="1" dirty="0">
                <a:latin typeface="+mn-lt"/>
                <a:ea typeface="ＭＳ Ｐゴシック"/>
                <a:cs typeface="ＭＳ Ｐゴシック"/>
              </a:rPr>
              <a:t> y el </a:t>
            </a:r>
            <a:r>
              <a:rPr lang="en-US" sz="2400" b="1" dirty="0" err="1">
                <a:latin typeface="+mn-lt"/>
                <a:ea typeface="ＭＳ Ｐゴシック"/>
                <a:cs typeface="ＭＳ Ｐゴシック"/>
              </a:rPr>
              <a:t>presente</a:t>
            </a:r>
            <a:r>
              <a:rPr lang="en-US" sz="2400" b="1" dirty="0">
                <a:latin typeface="+mn-lt"/>
                <a:ea typeface="ＭＳ Ｐゴシック"/>
                <a:cs typeface="ＭＳ Ｐゴシック"/>
              </a:rPr>
              <a:t> </a:t>
            </a:r>
            <a:r>
              <a:rPr lang="en-US" sz="2400" b="1" dirty="0" err="1">
                <a:latin typeface="+mn-lt"/>
                <a:ea typeface="ＭＳ Ｐゴシック"/>
                <a:cs typeface="ＭＳ Ｐゴシック"/>
              </a:rPr>
              <a:t>sobre</a:t>
            </a:r>
            <a:r>
              <a:rPr lang="en-US" sz="2400" b="1" dirty="0">
                <a:latin typeface="+mn-lt"/>
                <a:ea typeface="ＭＳ Ｐゴシック"/>
                <a:cs typeface="ＭＳ Ｐゴシック"/>
              </a:rPr>
              <a:t> el </a:t>
            </a:r>
            <a:r>
              <a:rPr lang="en-US" sz="2400" b="1" dirty="0" err="1">
                <a:latin typeface="+mn-lt"/>
                <a:ea typeface="ＭＳ Ｐゴシック"/>
                <a:cs typeface="ＭＳ Ｐゴシック"/>
              </a:rPr>
              <a:t>futuro</a:t>
            </a:r>
            <a:r>
              <a:rPr lang="en-US" sz="2400" b="1" dirty="0">
                <a:latin typeface="+mn-lt"/>
                <a:ea typeface="ＭＳ Ｐゴシック"/>
                <a:cs typeface="ＭＳ Ｐゴシック"/>
              </a:rPr>
              <a:t>.</a:t>
            </a:r>
          </a:p>
          <a:p>
            <a:pPr>
              <a:buFont typeface="Arial" pitchFamily="34" charset="0"/>
              <a:buChar char="•"/>
              <a:defRPr/>
            </a:pPr>
            <a:endParaRPr lang="en-US" sz="2400" b="1" dirty="0">
              <a:latin typeface="+mn-lt"/>
              <a:ea typeface="ＭＳ Ｐゴシック"/>
              <a:cs typeface="ＭＳ Ｐゴシック"/>
            </a:endParaRPr>
          </a:p>
          <a:p>
            <a:pPr algn="ctr">
              <a:defRPr/>
            </a:pPr>
            <a:r>
              <a:rPr lang="en-US" sz="4000" b="1" dirty="0">
                <a:solidFill>
                  <a:srgbClr val="99CC00"/>
                </a:solidFill>
                <a:latin typeface="+mn-lt"/>
                <a:ea typeface="ＭＳ Ｐゴシック"/>
                <a:cs typeface="ＭＳ Ｐゴシック"/>
              </a:rPr>
              <a:t>En general: </a:t>
            </a:r>
          </a:p>
          <a:p>
            <a:pPr algn="ctr">
              <a:defRPr/>
            </a:pPr>
            <a:r>
              <a:rPr lang="en-US" sz="4800" b="1" dirty="0">
                <a:solidFill>
                  <a:srgbClr val="99CC00"/>
                </a:solidFill>
                <a:latin typeface="+mn-lt"/>
                <a:ea typeface="ＭＳ Ｐゴシック"/>
                <a:cs typeface="ＭＳ Ｐゴシック"/>
              </a:rPr>
              <a:t>lo </a:t>
            </a:r>
            <a:r>
              <a:rPr lang="en-US" sz="4800" b="1" dirty="0" err="1">
                <a:solidFill>
                  <a:srgbClr val="99CC00"/>
                </a:solidFill>
                <a:latin typeface="+mn-lt"/>
                <a:ea typeface="ＭＳ Ｐゴシック"/>
                <a:cs typeface="ＭＳ Ｐゴシック"/>
              </a:rPr>
              <a:t>urgente</a:t>
            </a:r>
            <a:r>
              <a:rPr lang="en-US" sz="4800" b="1" dirty="0">
                <a:solidFill>
                  <a:srgbClr val="99CC00"/>
                </a:solidFill>
                <a:latin typeface="+mn-lt"/>
                <a:ea typeface="ＭＳ Ｐゴシック"/>
                <a:cs typeface="ＭＳ Ｐゴシック"/>
              </a:rPr>
              <a:t> </a:t>
            </a:r>
            <a:r>
              <a:rPr lang="en-US" sz="4800" b="1" dirty="0" err="1">
                <a:solidFill>
                  <a:srgbClr val="99CC00"/>
                </a:solidFill>
                <a:latin typeface="+mn-lt"/>
                <a:ea typeface="ＭＳ Ｐゴシック"/>
                <a:cs typeface="ＭＳ Ｐゴシック"/>
              </a:rPr>
              <a:t>sobre</a:t>
            </a:r>
            <a:r>
              <a:rPr lang="en-US" sz="4800" b="1" dirty="0">
                <a:solidFill>
                  <a:srgbClr val="99CC00"/>
                </a:solidFill>
                <a:latin typeface="+mn-lt"/>
                <a:ea typeface="ＭＳ Ｐゴシック"/>
                <a:cs typeface="ＭＳ Ｐゴシック"/>
              </a:rPr>
              <a:t> lo </a:t>
            </a:r>
            <a:r>
              <a:rPr lang="en-US" sz="4800" b="1" dirty="0" err="1">
                <a:solidFill>
                  <a:srgbClr val="99CC00"/>
                </a:solidFill>
                <a:latin typeface="+mn-lt"/>
                <a:ea typeface="ＭＳ Ｐゴシック"/>
                <a:cs typeface="ＭＳ Ｐゴシック"/>
              </a:rPr>
              <a:t>importante</a:t>
            </a:r>
            <a:r>
              <a:rPr lang="en-US" sz="4800" b="1" dirty="0">
                <a:solidFill>
                  <a:srgbClr val="99CC00"/>
                </a:solidFill>
                <a:latin typeface="+mn-lt"/>
                <a:ea typeface="ＭＳ Ｐゴシック"/>
                <a:cs typeface="ＭＳ Ｐゴシック"/>
              </a:rPr>
              <a:t>.</a:t>
            </a:r>
            <a:endParaRPr lang="en-US" sz="3200" b="1" dirty="0">
              <a:solidFill>
                <a:srgbClr val="99CC00"/>
              </a:solidFill>
              <a:latin typeface="+mn-lt"/>
              <a:ea typeface="ＭＳ Ｐゴシック"/>
              <a:cs typeface="ＭＳ Ｐゴシック"/>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redondeado"/>
          <p:cNvSpPr/>
          <p:nvPr/>
        </p:nvSpPr>
        <p:spPr>
          <a:xfrm>
            <a:off x="428596" y="357166"/>
            <a:ext cx="7143800" cy="500066"/>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CO" sz="2400" b="1" dirty="0"/>
              <a:t>El principio de </a:t>
            </a:r>
            <a:r>
              <a:rPr lang="es-CO" sz="3200" b="1" dirty="0"/>
              <a:t>Concentración</a:t>
            </a:r>
            <a:endParaRPr lang="es-CO" sz="2400" b="1" dirty="0"/>
          </a:p>
        </p:txBody>
      </p:sp>
      <p:sp>
        <p:nvSpPr>
          <p:cNvPr id="3" name="Text Box 3"/>
          <p:cNvSpPr txBox="1">
            <a:spLocks noChangeArrowheads="1"/>
          </p:cNvSpPr>
          <p:nvPr/>
        </p:nvSpPr>
        <p:spPr bwMode="auto">
          <a:xfrm>
            <a:off x="152400" y="1071563"/>
            <a:ext cx="8812213" cy="5293757"/>
          </a:xfrm>
          <a:prstGeom prst="rect">
            <a:avLst/>
          </a:prstGeom>
          <a:noFill/>
          <a:ln w="12700" cap="sq">
            <a:noFill/>
            <a:miter lim="800000"/>
            <a:headEnd type="none" w="sm" len="sm"/>
            <a:tailEnd type="none" w="sm" len="sm"/>
          </a:ln>
          <a:effectLst/>
        </p:spPr>
        <p:txBody>
          <a:bodyPr>
            <a:spAutoFit/>
          </a:bodyPr>
          <a:lstStyle/>
          <a:p>
            <a:pPr algn="ctr">
              <a:defRPr/>
            </a:pPr>
            <a:r>
              <a:rPr lang="es-ES_tradnl" sz="2800" b="1" dirty="0">
                <a:latin typeface="+mn-lt"/>
                <a:ea typeface="ＭＳ Ｐゴシック"/>
                <a:cs typeface="ＭＳ Ｐゴシック"/>
              </a:rPr>
              <a:t>En un medio social un número muy pequeño de eventos extremos, los primeros 10 ó 20 por ciento cuando más, responden APROXIMADAMENTE por el 80% o 90% de los resultados. (Principio de Pareto)</a:t>
            </a:r>
          </a:p>
          <a:p>
            <a:pPr algn="ctr">
              <a:defRPr/>
            </a:pPr>
            <a:endParaRPr lang="es-ES_tradnl" sz="1000" b="1" dirty="0">
              <a:latin typeface="+mn-lt"/>
              <a:ea typeface="ＭＳ Ｐゴシック"/>
              <a:cs typeface="ＭＳ Ｐゴシック"/>
            </a:endParaRPr>
          </a:p>
          <a:p>
            <a:pPr algn="ctr">
              <a:defRPr/>
            </a:pPr>
            <a:r>
              <a:rPr lang="es-ES_tradnl" sz="2800" b="1" dirty="0">
                <a:latin typeface="+mn-lt"/>
                <a:ea typeface="ＭＳ Ｐゴシック"/>
                <a:cs typeface="ＭＳ Ｐゴシック"/>
              </a:rPr>
              <a:t>Enfocarse en el </a:t>
            </a:r>
            <a:r>
              <a:rPr lang="es-ES_tradnl" sz="4800" b="1" dirty="0">
                <a:solidFill>
                  <a:srgbClr val="99CC00"/>
                </a:solidFill>
                <a:effectLst>
                  <a:outerShdw blurRad="38100" dist="38100" dir="2700000" algn="tl">
                    <a:srgbClr val="000000">
                      <a:alpha val="43137"/>
                    </a:srgbClr>
                  </a:outerShdw>
                </a:effectLst>
                <a:latin typeface="+mn-lt"/>
                <a:ea typeface="ＭＳ Ｐゴシック"/>
                <a:cs typeface="ＭＳ Ｐゴシック"/>
              </a:rPr>
              <a:t>20% </a:t>
            </a:r>
            <a:r>
              <a:rPr lang="es-ES_tradnl" sz="2800" b="1" dirty="0">
                <a:latin typeface="+mn-lt"/>
                <a:ea typeface="ＭＳ Ｐゴシック"/>
                <a:cs typeface="ＭＳ Ｐゴシック"/>
              </a:rPr>
              <a:t>de las cosas que producen el </a:t>
            </a:r>
            <a:r>
              <a:rPr lang="es-ES_tradnl" sz="4800" b="1" dirty="0">
                <a:solidFill>
                  <a:srgbClr val="99CC00"/>
                </a:solidFill>
                <a:effectLst>
                  <a:outerShdw blurRad="38100" dist="38100" dir="2700000" algn="tl">
                    <a:srgbClr val="000000">
                      <a:alpha val="43137"/>
                    </a:srgbClr>
                  </a:outerShdw>
                </a:effectLst>
                <a:latin typeface="+mn-lt"/>
                <a:ea typeface="ＭＳ Ｐゴシック"/>
                <a:cs typeface="ＭＳ Ｐゴシック"/>
              </a:rPr>
              <a:t>80% </a:t>
            </a:r>
            <a:r>
              <a:rPr lang="es-ES_tradnl" sz="2800" b="1" dirty="0">
                <a:latin typeface="+mn-lt"/>
                <a:ea typeface="ＭＳ Ｐゴシック"/>
                <a:cs typeface="ＭＳ Ｐゴシック"/>
              </a:rPr>
              <a:t>de los resultados.</a:t>
            </a:r>
          </a:p>
          <a:p>
            <a:pPr algn="ctr">
              <a:defRPr/>
            </a:pPr>
            <a:r>
              <a:rPr lang="es-ES_tradnl" sz="2800" b="1" dirty="0">
                <a:solidFill>
                  <a:srgbClr val="99CC00"/>
                </a:solidFill>
                <a:effectLst>
                  <a:outerShdw blurRad="38100" dist="38100" dir="2700000" algn="tl">
                    <a:srgbClr val="000000">
                      <a:alpha val="43137"/>
                    </a:srgbClr>
                  </a:outerShdw>
                </a:effectLst>
                <a:latin typeface="+mn-lt"/>
                <a:ea typeface="ＭＳ Ｐゴシック"/>
                <a:cs typeface="ＭＳ Ｐゴシック"/>
              </a:rPr>
              <a:t>La </a:t>
            </a:r>
            <a:r>
              <a:rPr lang="es-ES_tradnl" sz="4000" b="1" dirty="0">
                <a:solidFill>
                  <a:srgbClr val="99CC00"/>
                </a:solidFill>
                <a:effectLst>
                  <a:outerShdw blurRad="38100" dist="38100" dir="2700000" algn="tl">
                    <a:srgbClr val="000000">
                      <a:alpha val="43137"/>
                    </a:srgbClr>
                  </a:outerShdw>
                </a:effectLst>
                <a:latin typeface="+mn-lt"/>
                <a:ea typeface="ＭＳ Ｐゴシック"/>
                <a:cs typeface="ＭＳ Ｐゴシック"/>
              </a:rPr>
              <a:t>concentración</a:t>
            </a:r>
            <a:r>
              <a:rPr lang="es-ES_tradnl" sz="2800" b="1" dirty="0">
                <a:solidFill>
                  <a:srgbClr val="99CC00"/>
                </a:solidFill>
                <a:effectLst>
                  <a:outerShdw blurRad="38100" dist="38100" dir="2700000" algn="tl">
                    <a:srgbClr val="000000">
                      <a:alpha val="43137"/>
                    </a:srgbClr>
                  </a:outerShdw>
                </a:effectLst>
                <a:latin typeface="+mn-lt"/>
                <a:ea typeface="ＭＳ Ｐゴシック"/>
                <a:cs typeface="ＭＳ Ｐゴシック"/>
              </a:rPr>
              <a:t> es la clave de los resultados</a:t>
            </a:r>
            <a:r>
              <a:rPr lang="es-ES_tradnl" sz="2800" b="1" dirty="0" smtClean="0">
                <a:solidFill>
                  <a:srgbClr val="99CC00"/>
                </a:solidFill>
                <a:effectLst>
                  <a:outerShdw blurRad="38100" dist="38100" dir="2700000" algn="tl">
                    <a:srgbClr val="000000">
                      <a:alpha val="43137"/>
                    </a:srgbClr>
                  </a:outerShdw>
                </a:effectLst>
                <a:latin typeface="+mn-lt"/>
                <a:ea typeface="ＭＳ Ｐゴシック"/>
                <a:cs typeface="ＭＳ Ｐゴシック"/>
              </a:rPr>
              <a:t>. Los recursos deben asignarse a las oportunidades no a los problemas</a:t>
            </a:r>
            <a:r>
              <a:rPr lang="es-ES_tradnl" sz="4000" b="1" dirty="0" smtClean="0">
                <a:solidFill>
                  <a:srgbClr val="99CC00"/>
                </a:solidFill>
                <a:effectLst>
                  <a:outerShdw blurRad="38100" dist="38100" dir="2700000" algn="tl">
                    <a:srgbClr val="000000">
                      <a:alpha val="43137"/>
                    </a:srgbClr>
                  </a:outerShdw>
                </a:effectLst>
                <a:latin typeface="+mn-lt"/>
                <a:ea typeface="ＭＳ Ｐゴシック"/>
                <a:cs typeface="ＭＳ Ｐゴシック"/>
              </a:rPr>
              <a:t>.</a:t>
            </a:r>
            <a:endParaRPr lang="es-ES" sz="4000" b="1" dirty="0">
              <a:solidFill>
                <a:srgbClr val="99CC00"/>
              </a:solidFill>
              <a:effectLst>
                <a:outerShdw blurRad="38100" dist="38100" dir="2700000" algn="tl">
                  <a:srgbClr val="000000">
                    <a:alpha val="43137"/>
                  </a:srgbClr>
                </a:outerShdw>
              </a:effectLst>
              <a:latin typeface="+mn-lt"/>
              <a:ea typeface="ＭＳ Ｐゴシック"/>
              <a:cs typeface="ＭＳ Ｐゴシック"/>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redondeado"/>
          <p:cNvSpPr/>
          <p:nvPr/>
        </p:nvSpPr>
        <p:spPr>
          <a:xfrm>
            <a:off x="571472" y="857232"/>
            <a:ext cx="8001056" cy="4714908"/>
          </a:xfrm>
          <a:prstGeom prst="roundRect">
            <a:avLst/>
          </a:prstGeom>
          <a:solidFill>
            <a:srgbClr val="71BA4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dirty="0">
              <a:solidFill>
                <a:srgbClr val="99CC00"/>
              </a:solidFill>
            </a:endParaRPr>
          </a:p>
        </p:txBody>
      </p:sp>
      <p:sp>
        <p:nvSpPr>
          <p:cNvPr id="2" name="1 Rectángulo"/>
          <p:cNvSpPr/>
          <p:nvPr/>
        </p:nvSpPr>
        <p:spPr>
          <a:xfrm>
            <a:off x="957263" y="1071563"/>
            <a:ext cx="7215187" cy="4340225"/>
          </a:xfrm>
          <a:prstGeom prst="rect">
            <a:avLst/>
          </a:prstGeom>
        </p:spPr>
        <p:txBody>
          <a:bodyPr>
            <a:spAutoFit/>
          </a:bodyPr>
          <a:lstStyle/>
          <a:p>
            <a:pPr algn="ctr">
              <a:defRPr/>
            </a:pPr>
            <a:r>
              <a:rPr lang="es-ES" sz="5400" b="1" dirty="0">
                <a:solidFill>
                  <a:schemeClr val="bg1"/>
                </a:solidFill>
                <a:effectLst>
                  <a:outerShdw blurRad="38100" dist="38100" dir="2700000" algn="tl">
                    <a:srgbClr val="000000"/>
                  </a:outerShdw>
                </a:effectLst>
                <a:latin typeface="+mn-lt"/>
                <a:ea typeface="ＭＳ Ｐゴシック"/>
                <a:cs typeface="ＭＳ Ｐゴシック"/>
              </a:rPr>
              <a:t>Hacemos crecer lo que miramos. </a:t>
            </a:r>
            <a:r>
              <a:rPr lang="es-ES" sz="5400" b="1" dirty="0" smtClean="0">
                <a:solidFill>
                  <a:schemeClr val="bg1"/>
                </a:solidFill>
                <a:effectLst>
                  <a:outerShdw blurRad="38100" dist="38100" dir="2700000" algn="tl">
                    <a:srgbClr val="000000"/>
                  </a:outerShdw>
                </a:effectLst>
                <a:latin typeface="+mn-lt"/>
                <a:ea typeface="ＭＳ Ｐゴシック"/>
                <a:cs typeface="ＭＳ Ｐゴシック"/>
              </a:rPr>
              <a:t>Es </a:t>
            </a:r>
            <a:r>
              <a:rPr lang="es-ES" sz="5400" b="1" dirty="0">
                <a:solidFill>
                  <a:schemeClr val="bg1"/>
                </a:solidFill>
                <a:effectLst>
                  <a:outerShdw blurRad="38100" dist="38100" dir="2700000" algn="tl">
                    <a:srgbClr val="000000"/>
                  </a:outerShdw>
                </a:effectLst>
                <a:latin typeface="+mn-lt"/>
                <a:ea typeface="ＭＳ Ｐゴシック"/>
                <a:cs typeface="ＭＳ Ｐゴシック"/>
              </a:rPr>
              <a:t>prácticamente imposible mejorar lo que no se mide</a:t>
            </a:r>
            <a:r>
              <a:rPr lang="es-ES" sz="6000" b="1" dirty="0">
                <a:solidFill>
                  <a:schemeClr val="bg1"/>
                </a:solidFill>
                <a:effectLst>
                  <a:outerShdw blurRad="38100" dist="38100" dir="2700000" algn="tl">
                    <a:srgbClr val="000000"/>
                  </a:outerShdw>
                </a:effectLst>
                <a:latin typeface="+mn-lt"/>
                <a:ea typeface="ＭＳ Ｐゴシック"/>
                <a:cs typeface="ＭＳ Ｐゴシック"/>
              </a:rPr>
              <a:t>.</a:t>
            </a:r>
            <a:endParaRPr lang="es-CO" sz="5400" dirty="0">
              <a:solidFill>
                <a:schemeClr val="bg1"/>
              </a:solidFill>
              <a:latin typeface="+mn-lt"/>
              <a:ea typeface="ＭＳ Ｐゴシック"/>
              <a:cs typeface="ＭＳ Ｐゴシック"/>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a:xfrm>
            <a:off x="0" y="1414463"/>
            <a:ext cx="9144000" cy="1371600"/>
          </a:xfrm>
          <a:prstGeom prst="rect">
            <a:avLst/>
          </a:prstGeom>
        </p:spPr>
        <p:txBody>
          <a:bodyPr/>
          <a:lstStyle/>
          <a:p>
            <a:pPr algn="ctr" defTabSz="457200">
              <a:tabLst>
                <a:tab pos="4752975" algn="l"/>
              </a:tabLst>
              <a:defRPr/>
            </a:pPr>
            <a:r>
              <a:rPr lang="es-ES" sz="13800" b="1" kern="0" dirty="0" err="1">
                <a:solidFill>
                  <a:srgbClr val="99CC00"/>
                </a:solidFill>
                <a:latin typeface="+mn-lt"/>
                <a:ea typeface="+mj-ea"/>
                <a:cs typeface="ＭＳ Ｐゴシック"/>
              </a:rPr>
              <a:t>Desafios</a:t>
            </a:r>
            <a:endParaRPr lang="es-ES" sz="13800" b="1" kern="0" dirty="0">
              <a:solidFill>
                <a:srgbClr val="99CC00"/>
              </a:solidFill>
              <a:latin typeface="+mn-lt"/>
              <a:ea typeface="+mj-ea"/>
              <a:cs typeface="ＭＳ Ｐゴシック"/>
            </a:endParaRPr>
          </a:p>
        </p:txBody>
      </p:sp>
      <p:sp>
        <p:nvSpPr>
          <p:cNvPr id="9" name="8 Rectángulo"/>
          <p:cNvSpPr/>
          <p:nvPr/>
        </p:nvSpPr>
        <p:spPr>
          <a:xfrm>
            <a:off x="928662" y="2786058"/>
            <a:ext cx="5929338" cy="224676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ctr">
              <a:defRPr/>
            </a:pPr>
            <a:r>
              <a:rPr lang="es-ES" sz="9600" b="1" dirty="0">
                <a:solidFill>
                  <a:srgbClr val="006600"/>
                </a:solidFill>
                <a:latin typeface="+mn-lt"/>
                <a:ea typeface="ＭＳ Ｐゴシック"/>
                <a:cs typeface="ＭＳ Ｐゴシック"/>
              </a:rPr>
              <a:t>del trabajo</a:t>
            </a:r>
            <a:endParaRPr lang="es-ES" sz="6000" b="1" dirty="0">
              <a:solidFill>
                <a:srgbClr val="006600"/>
              </a:solidFill>
              <a:latin typeface="+mn-lt"/>
              <a:ea typeface="ＭＳ Ｐゴシック"/>
              <a:cs typeface="ＭＳ Ｐゴシック"/>
            </a:endParaRPr>
          </a:p>
          <a:p>
            <a:pPr algn="ctr">
              <a:defRPr/>
            </a:pPr>
            <a:r>
              <a:rPr lang="es-ES" sz="4400" b="1" dirty="0">
                <a:solidFill>
                  <a:srgbClr val="006600"/>
                </a:solidFill>
                <a:latin typeface="+mn-lt"/>
                <a:ea typeface="ＭＳ Ｐゴシック"/>
                <a:cs typeface="ＭＳ Ｐゴシック"/>
              </a:rPr>
              <a:t> </a:t>
            </a:r>
          </a:p>
        </p:txBody>
      </p:sp>
      <p:sp>
        <p:nvSpPr>
          <p:cNvPr id="10" name="9 Rectángulo"/>
          <p:cNvSpPr/>
          <p:nvPr/>
        </p:nvSpPr>
        <p:spPr>
          <a:xfrm>
            <a:off x="3299789" y="3652351"/>
            <a:ext cx="4618700" cy="144655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p>
            <a:pPr>
              <a:defRPr/>
            </a:pPr>
            <a:r>
              <a:rPr lang="es-ES" sz="8800" b="1" dirty="0">
                <a:solidFill>
                  <a:srgbClr val="006600"/>
                </a:solidFill>
                <a:latin typeface="+mn-lt"/>
                <a:ea typeface="ＭＳ Ｐゴシック"/>
                <a:cs typeface="ＭＳ Ｐゴシック"/>
              </a:rPr>
              <a:t>Gerencial</a:t>
            </a:r>
            <a:endParaRPr lang="es-CO" sz="8800" dirty="0">
              <a:solidFill>
                <a:srgbClr val="006600"/>
              </a:solidFill>
              <a:latin typeface="+mn-lt"/>
              <a:ea typeface="ＭＳ Ｐゴシック"/>
              <a:cs typeface="ＭＳ Ｐゴシック"/>
            </a:endParaRPr>
          </a:p>
        </p:txBody>
      </p:sp>
      <p:sp>
        <p:nvSpPr>
          <p:cNvPr id="11" name="10 Rectángulo"/>
          <p:cNvSpPr/>
          <p:nvPr/>
        </p:nvSpPr>
        <p:spPr>
          <a:xfrm>
            <a:off x="3500438" y="5357813"/>
            <a:ext cx="5357812" cy="584200"/>
          </a:xfrm>
          <a:prstGeom prst="rect">
            <a:avLst/>
          </a:prstGeom>
        </p:spPr>
        <p:txBody>
          <a:bodyPr>
            <a:spAutoFit/>
          </a:bodyPr>
          <a:lstStyle/>
          <a:p>
            <a:pPr algn="r">
              <a:defRPr/>
            </a:pPr>
            <a:r>
              <a:rPr lang="es-ES" sz="3200" b="1" dirty="0">
                <a:solidFill>
                  <a:srgbClr val="99CC00"/>
                </a:solidFill>
                <a:effectLst>
                  <a:outerShdw blurRad="38100" dist="38100" dir="2700000" algn="tl">
                    <a:srgbClr val="000000">
                      <a:alpha val="43137"/>
                    </a:srgbClr>
                  </a:outerShdw>
                </a:effectLst>
                <a:latin typeface="+mn-lt"/>
                <a:ea typeface="ＭＳ Ｐゴシック"/>
                <a:cs typeface="ＭＳ Ｐゴシック"/>
              </a:rPr>
              <a:t>Alberto Merlano A</a:t>
            </a:r>
            <a:r>
              <a:rPr lang="es-ES" sz="3200" b="1" dirty="0">
                <a:solidFill>
                  <a:srgbClr val="99CC00"/>
                </a:solidFill>
                <a:latin typeface="+mn-lt"/>
                <a:ea typeface="ＭＳ Ｐゴシック"/>
                <a:cs typeface="ＭＳ Ｐゴシック"/>
              </a:rPr>
              <a: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redondeado"/>
          <p:cNvSpPr/>
          <p:nvPr/>
        </p:nvSpPr>
        <p:spPr>
          <a:xfrm>
            <a:off x="428596" y="357166"/>
            <a:ext cx="4643470" cy="500066"/>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sz="3600" b="1" dirty="0"/>
              <a:t>Definiciones</a:t>
            </a:r>
          </a:p>
        </p:txBody>
      </p:sp>
      <p:sp>
        <p:nvSpPr>
          <p:cNvPr id="5" name="Text Box 3"/>
          <p:cNvSpPr txBox="1">
            <a:spLocks noChangeArrowheads="1"/>
          </p:cNvSpPr>
          <p:nvPr/>
        </p:nvSpPr>
        <p:spPr bwMode="auto">
          <a:xfrm>
            <a:off x="357188" y="1116013"/>
            <a:ext cx="8429625" cy="5170487"/>
          </a:xfrm>
          <a:prstGeom prst="rect">
            <a:avLst/>
          </a:prstGeom>
          <a:noFill/>
          <a:ln w="9525">
            <a:noFill/>
            <a:miter lim="800000"/>
            <a:headEnd/>
            <a:tailEnd/>
          </a:ln>
          <a:effectLst/>
        </p:spPr>
        <p:txBody>
          <a:bodyPr>
            <a:spAutoFit/>
          </a:bodyPr>
          <a:lstStyle/>
          <a:p>
            <a:pPr algn="ctr">
              <a:defRPr/>
            </a:pPr>
            <a:r>
              <a:rPr lang="es-ES_tradnl" sz="3200" b="1" dirty="0">
                <a:solidFill>
                  <a:srgbClr val="99CC00"/>
                </a:solidFill>
                <a:effectLst>
                  <a:outerShdw blurRad="38100" dist="38100" dir="2700000" algn="tl">
                    <a:srgbClr val="000000">
                      <a:alpha val="43137"/>
                    </a:srgbClr>
                  </a:outerShdw>
                </a:effectLst>
                <a:latin typeface="Calibri" pitchFamily="34" charset="0"/>
                <a:ea typeface="ＭＳ Ｐゴシック"/>
                <a:cs typeface="ＭＳ Ｐゴシック"/>
              </a:rPr>
              <a:t>MISION = NEGOCIO = FUNCIÓN BASICA</a:t>
            </a:r>
          </a:p>
          <a:p>
            <a:pPr algn="ctr">
              <a:defRPr/>
            </a:pPr>
            <a:r>
              <a:rPr lang="es-ES_tradnl" sz="2800" b="1" dirty="0">
                <a:latin typeface="Calibri" pitchFamily="34" charset="0"/>
                <a:ea typeface="ＭＳ Ｐゴシック"/>
                <a:cs typeface="ＭＳ Ｐゴシック"/>
              </a:rPr>
              <a:t>Razón de ser del propio trabajo.</a:t>
            </a:r>
          </a:p>
          <a:p>
            <a:pPr algn="ctr">
              <a:defRPr/>
            </a:pPr>
            <a:r>
              <a:rPr lang="es-ES_tradnl" sz="3600" b="1" u="sng" dirty="0">
                <a:latin typeface="Calibri" pitchFamily="34" charset="0"/>
                <a:ea typeface="ＭＳ Ｐゴシック"/>
                <a:cs typeface="ＭＳ Ｐゴシック"/>
              </a:rPr>
              <a:t>Identidad </a:t>
            </a:r>
            <a:r>
              <a:rPr lang="es-ES_tradnl" sz="2800" b="1" dirty="0">
                <a:latin typeface="Calibri" pitchFamily="34" charset="0"/>
                <a:ea typeface="ＭＳ Ｐゴシック"/>
                <a:cs typeface="ＭＳ Ｐゴシック"/>
              </a:rPr>
              <a:t>actual.</a:t>
            </a:r>
            <a:endParaRPr lang="es-ES_tradnl" sz="3600" b="1" dirty="0">
              <a:latin typeface="Calibri" pitchFamily="34" charset="0"/>
              <a:ea typeface="ＭＳ Ｐゴシック"/>
              <a:cs typeface="ＭＳ Ｐゴシック"/>
            </a:endParaRPr>
          </a:p>
          <a:p>
            <a:pPr algn="ctr">
              <a:defRPr/>
            </a:pPr>
            <a:endParaRPr lang="es-ES_tradnl" sz="1100" b="1" dirty="0">
              <a:latin typeface="Calibri" pitchFamily="34" charset="0"/>
              <a:ea typeface="ＭＳ Ｐゴシック"/>
              <a:cs typeface="ＭＳ Ｐゴシック"/>
            </a:endParaRPr>
          </a:p>
          <a:p>
            <a:pPr algn="ctr">
              <a:defRPr/>
            </a:pPr>
            <a:r>
              <a:rPr lang="es-ES_tradnl" sz="3200" b="1" dirty="0">
                <a:solidFill>
                  <a:srgbClr val="99CC00"/>
                </a:solidFill>
                <a:effectLst>
                  <a:outerShdw blurRad="38100" dist="38100" dir="2700000" algn="tl">
                    <a:srgbClr val="000000">
                      <a:alpha val="43137"/>
                    </a:srgbClr>
                  </a:outerShdw>
                </a:effectLst>
                <a:latin typeface="Calibri" pitchFamily="34" charset="0"/>
                <a:ea typeface="ＭＳ Ｐゴシック"/>
                <a:cs typeface="ＭＳ Ｐゴシック"/>
              </a:rPr>
              <a:t>VISION </a:t>
            </a:r>
          </a:p>
          <a:p>
            <a:pPr algn="ctr">
              <a:defRPr/>
            </a:pPr>
            <a:r>
              <a:rPr lang="es-ES_tradnl" sz="3600" b="1" u="sng" dirty="0">
                <a:latin typeface="Calibri" pitchFamily="34" charset="0"/>
                <a:ea typeface="ＭＳ Ｐゴシック"/>
                <a:cs typeface="ＭＳ Ｐゴシック"/>
              </a:rPr>
              <a:t>Destino</a:t>
            </a:r>
            <a:r>
              <a:rPr lang="es-ES_tradnl" sz="2800" b="1" dirty="0">
                <a:latin typeface="Calibri" pitchFamily="34" charset="0"/>
                <a:ea typeface="ＭＳ Ｐゴシック"/>
                <a:cs typeface="ＭＳ Ｐゴシック"/>
              </a:rPr>
              <a:t>, aquello en lo que queremos se convierta nuestra tarea.</a:t>
            </a:r>
          </a:p>
          <a:p>
            <a:pPr algn="ctr">
              <a:defRPr/>
            </a:pPr>
            <a:endParaRPr lang="es-ES_tradnl" sz="1100" b="1" dirty="0">
              <a:latin typeface="Calibri" pitchFamily="34" charset="0"/>
              <a:ea typeface="ＭＳ Ｐゴシック"/>
              <a:cs typeface="ＭＳ Ｐゴシック"/>
            </a:endParaRPr>
          </a:p>
          <a:p>
            <a:pPr algn="ctr">
              <a:defRPr/>
            </a:pPr>
            <a:r>
              <a:rPr lang="es-ES_tradnl" sz="3200" b="1" dirty="0">
                <a:solidFill>
                  <a:srgbClr val="99CC00"/>
                </a:solidFill>
                <a:effectLst>
                  <a:outerShdw blurRad="38100" dist="38100" dir="2700000" algn="tl">
                    <a:srgbClr val="000000">
                      <a:alpha val="43137"/>
                    </a:srgbClr>
                  </a:outerShdw>
                </a:effectLst>
                <a:latin typeface="Calibri" pitchFamily="34" charset="0"/>
                <a:ea typeface="ＭＳ Ｐゴシック"/>
                <a:cs typeface="ＭＳ Ｐゴシック"/>
              </a:rPr>
              <a:t>AREAS CLAVES DE RESULTADOS</a:t>
            </a:r>
          </a:p>
          <a:p>
            <a:pPr algn="ctr">
              <a:defRPr/>
            </a:pPr>
            <a:r>
              <a:rPr lang="es-ES_tradnl" sz="2800" b="1" dirty="0">
                <a:latin typeface="Calibri" pitchFamily="34" charset="0"/>
                <a:ea typeface="ＭＳ Ｐゴシック"/>
                <a:cs typeface="ＭＳ Ｐゴシック"/>
              </a:rPr>
              <a:t>Conjunto de actividades que responden en mayor </a:t>
            </a:r>
          </a:p>
          <a:p>
            <a:pPr algn="ctr">
              <a:defRPr/>
            </a:pPr>
            <a:r>
              <a:rPr lang="es-ES_tradnl" sz="2800" b="1" dirty="0">
                <a:latin typeface="Calibri" pitchFamily="34" charset="0"/>
                <a:ea typeface="ＭＳ Ｐゴシック"/>
                <a:cs typeface="ＭＳ Ｐゴシック"/>
              </a:rPr>
              <a:t>proporción, por el logro de la misión y la visión.</a:t>
            </a:r>
          </a:p>
          <a:p>
            <a:pPr algn="ctr">
              <a:defRPr/>
            </a:pPr>
            <a:endParaRPr lang="es-ES" sz="2800" b="1" dirty="0">
              <a:latin typeface="Calibri" pitchFamily="34" charset="0"/>
              <a:ea typeface="ＭＳ Ｐゴシック"/>
              <a:cs typeface="ＭＳ Ｐゴシック"/>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Marcador de número de diapositiva"/>
          <p:cNvSpPr>
            <a:spLocks noGrp="1"/>
          </p:cNvSpPr>
          <p:nvPr>
            <p:ph type="sldNum" sz="quarter" idx="12"/>
          </p:nvPr>
        </p:nvSpPr>
        <p:spPr/>
        <p:txBody>
          <a:bodyPr/>
          <a:lstStyle/>
          <a:p>
            <a:pPr>
              <a:defRPr/>
            </a:pPr>
            <a:fld id="{BEC0599C-BF64-4268-B6DC-30277A3AF841}" type="slidenum">
              <a:rPr lang="es-ES"/>
              <a:pPr>
                <a:defRPr/>
              </a:pPr>
              <a:t>21</a:t>
            </a:fld>
            <a:endParaRPr lang="es-ES" dirty="0"/>
          </a:p>
        </p:txBody>
      </p:sp>
      <p:sp>
        <p:nvSpPr>
          <p:cNvPr id="590851" name="Rectangle 3"/>
          <p:cNvSpPr>
            <a:spLocks noGrp="1" noChangeArrowheads="1"/>
          </p:cNvSpPr>
          <p:nvPr>
            <p:ph type="body" idx="1"/>
          </p:nvPr>
        </p:nvSpPr>
        <p:spPr>
          <a:xfrm>
            <a:off x="539552" y="1484784"/>
            <a:ext cx="8237537" cy="4176463"/>
          </a:xfrm>
          <a:ln w="76200">
            <a:noFill/>
          </a:ln>
        </p:spPr>
        <p:txBody>
          <a:bodyPr/>
          <a:lstStyle/>
          <a:p>
            <a:pPr algn="ctr">
              <a:buNone/>
            </a:pPr>
            <a:r>
              <a:rPr lang="es-ES" sz="2800" b="1" dirty="0" smtClean="0"/>
              <a:t>Hágase consciente de la función  básica de su cargo, su “negocio”,  su misión. </a:t>
            </a:r>
            <a:endParaRPr lang="es-CO" sz="2800" dirty="0" smtClean="0"/>
          </a:p>
          <a:p>
            <a:pPr algn="ctr">
              <a:buNone/>
            </a:pPr>
            <a:r>
              <a:rPr lang="es-ES" sz="2800" b="1" dirty="0" smtClean="0">
                <a:solidFill>
                  <a:srgbClr val="99CC00"/>
                </a:solidFill>
              </a:rPr>
              <a:t>¿se centra en la satisfacción de las necesidades de los usuarios de lo que usted y/o su grupo hacen?</a:t>
            </a:r>
            <a:endParaRPr lang="es-CO" sz="2800" dirty="0" smtClean="0">
              <a:solidFill>
                <a:srgbClr val="99CC00"/>
              </a:solidFill>
            </a:endParaRPr>
          </a:p>
          <a:p>
            <a:pPr algn="ctr">
              <a:buNone/>
            </a:pPr>
            <a:r>
              <a:rPr lang="es-ES" sz="2800" b="1" dirty="0" smtClean="0"/>
              <a:t>¿está definida en forma tal que compromete la razón y  la emoción suya y la de sus colaboradores, si los tiene?</a:t>
            </a:r>
            <a:endParaRPr lang="es-CO" sz="2800" dirty="0" smtClean="0"/>
          </a:p>
          <a:p>
            <a:pPr algn="ctr">
              <a:buNone/>
            </a:pPr>
            <a:r>
              <a:rPr lang="es-ES" sz="2800" b="1" dirty="0" smtClean="0">
                <a:solidFill>
                  <a:srgbClr val="99CC00"/>
                </a:solidFill>
              </a:rPr>
              <a:t>En caso de respuesta negativa trabaje hasta que se ajuste a estos criterios.</a:t>
            </a:r>
            <a:endParaRPr lang="es-CO" sz="2800" dirty="0">
              <a:solidFill>
                <a:srgbClr val="99CC00"/>
              </a:solidFill>
            </a:endParaRPr>
          </a:p>
        </p:txBody>
      </p:sp>
      <p:sp>
        <p:nvSpPr>
          <p:cNvPr id="6" name="5 Rectángulo redondeado"/>
          <p:cNvSpPr/>
          <p:nvPr/>
        </p:nvSpPr>
        <p:spPr>
          <a:xfrm>
            <a:off x="428596" y="357166"/>
            <a:ext cx="8319868" cy="767578"/>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sz="4000" b="1" dirty="0" smtClean="0"/>
              <a:t>Tarea Práctica</a:t>
            </a:r>
            <a:endParaRPr lang="es-CO" sz="4000" b="1" dirty="0"/>
          </a:p>
        </p:txBody>
      </p:sp>
    </p:spTree>
    <p:extLst>
      <p:ext uri="{BB962C8B-B14F-4D97-AF65-F5344CB8AC3E}">
        <p14:creationId xmlns="" xmlns:p14="http://schemas.microsoft.com/office/powerpoint/2010/main" val="27829450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3173413"/>
            <a:ext cx="9144000" cy="1371600"/>
          </a:xfrm>
          <a:prstGeom prst="rect">
            <a:avLst/>
          </a:prstGeom>
        </p:spPr>
        <p:txBody>
          <a:bodyPr/>
          <a:lstStyle/>
          <a:p>
            <a:pPr algn="ctr" defTabSz="457200">
              <a:tabLst>
                <a:tab pos="4752975" algn="l"/>
              </a:tabLst>
              <a:defRPr/>
            </a:pPr>
            <a:r>
              <a:rPr lang="es-ES" sz="13800" b="1" kern="0" dirty="0">
                <a:solidFill>
                  <a:srgbClr val="99CC00"/>
                </a:solidFill>
                <a:latin typeface="+mn-lt"/>
                <a:ea typeface="+mj-ea"/>
                <a:cs typeface="ＭＳ Ｐゴシック"/>
              </a:rPr>
              <a:t>Liderazgo</a:t>
            </a:r>
          </a:p>
        </p:txBody>
      </p:sp>
      <p:sp>
        <p:nvSpPr>
          <p:cNvPr id="3" name="2 Rectángulo"/>
          <p:cNvSpPr/>
          <p:nvPr/>
        </p:nvSpPr>
        <p:spPr>
          <a:xfrm>
            <a:off x="3571868" y="4411342"/>
            <a:ext cx="5482078" cy="144655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p>
            <a:pPr>
              <a:defRPr/>
            </a:pPr>
            <a:r>
              <a:rPr lang="es-ES" sz="8800" b="1" dirty="0">
                <a:solidFill>
                  <a:srgbClr val="006600"/>
                </a:solidFill>
                <a:latin typeface="+mn-lt"/>
                <a:ea typeface="ＭＳ Ｐゴシック"/>
                <a:cs typeface="ＭＳ Ｐゴシック"/>
              </a:rPr>
              <a:t>Motivación</a:t>
            </a:r>
            <a:endParaRPr lang="es-CO" sz="8800" dirty="0">
              <a:solidFill>
                <a:srgbClr val="006600"/>
              </a:solidFill>
              <a:latin typeface="+mn-lt"/>
              <a:ea typeface="ＭＳ Ｐゴシック"/>
              <a:cs typeface="ＭＳ Ｐゴシック"/>
            </a:endParaRPr>
          </a:p>
        </p:txBody>
      </p:sp>
      <p:sp>
        <p:nvSpPr>
          <p:cNvPr id="4" name="3 Rectángulo"/>
          <p:cNvSpPr/>
          <p:nvPr/>
        </p:nvSpPr>
        <p:spPr>
          <a:xfrm>
            <a:off x="428625" y="2401888"/>
            <a:ext cx="5145088" cy="1570037"/>
          </a:xfrm>
          <a:prstGeom prst="rect">
            <a:avLst/>
          </a:prstGeom>
        </p:spPr>
        <p:txBody>
          <a:bodyPr wrap="none">
            <a:spAutoFit/>
          </a:bodyPr>
          <a:lstStyle/>
          <a:p>
            <a:pPr>
              <a:defRPr/>
            </a:pPr>
            <a:r>
              <a:rPr lang="es-ES" sz="9600" b="1" kern="0" dirty="0">
                <a:solidFill>
                  <a:srgbClr val="99CC00"/>
                </a:solidFill>
                <a:latin typeface="+mn-lt"/>
                <a:ea typeface="+mj-ea"/>
                <a:cs typeface="ＭＳ Ｐゴシック"/>
              </a:rPr>
              <a:t>Propósito</a:t>
            </a:r>
            <a:endParaRPr lang="es-CO" sz="13800" b="1" kern="0" dirty="0">
              <a:solidFill>
                <a:srgbClr val="99CC00"/>
              </a:solidFill>
              <a:latin typeface="+mn-lt"/>
              <a:ea typeface="+mj-ea"/>
              <a:cs typeface="ＭＳ Ｐゴシック"/>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arcador de número de diapositiva"/>
          <p:cNvSpPr>
            <a:spLocks noGrp="1"/>
          </p:cNvSpPr>
          <p:nvPr>
            <p:ph type="sldNum" sz="quarter" idx="4294967295"/>
          </p:nvPr>
        </p:nvSpPr>
        <p:spPr>
          <a:xfrm>
            <a:off x="6553200" y="6243638"/>
            <a:ext cx="2133600" cy="457200"/>
          </a:xfrm>
          <a:prstGeom prst="rect">
            <a:avLst/>
          </a:prstGeom>
        </p:spPr>
        <p:txBody>
          <a:bodyPr/>
          <a:lstStyle/>
          <a:p>
            <a:pPr>
              <a:defRPr/>
            </a:pPr>
            <a:fld id="{2097A486-FDFB-4B15-9418-02B08487640D}" type="slidenum">
              <a:rPr lang="es-ES"/>
              <a:pPr>
                <a:defRPr/>
              </a:pPr>
              <a:t>23</a:t>
            </a:fld>
            <a:endParaRPr lang="es-ES"/>
          </a:p>
        </p:txBody>
      </p:sp>
      <p:sp>
        <p:nvSpPr>
          <p:cNvPr id="306178" name="Rectangle 2"/>
          <p:cNvSpPr>
            <a:spLocks noChangeArrowheads="1"/>
          </p:cNvSpPr>
          <p:nvPr/>
        </p:nvSpPr>
        <p:spPr bwMode="auto">
          <a:xfrm>
            <a:off x="251424" y="1196752"/>
            <a:ext cx="8642350" cy="4164217"/>
          </a:xfrm>
          <a:prstGeom prst="rect">
            <a:avLst/>
          </a:prstGeom>
          <a:noFill/>
          <a:ln w="76200">
            <a:noFill/>
            <a:miter lim="800000"/>
            <a:headEnd/>
            <a:tailEnd/>
          </a:ln>
        </p:spPr>
        <p:txBody>
          <a:bodyPr>
            <a:spAutoFit/>
          </a:bodyPr>
          <a:lstStyle/>
          <a:p>
            <a:pPr algn="ctr">
              <a:lnSpc>
                <a:spcPct val="90000"/>
              </a:lnSpc>
              <a:spcBef>
                <a:spcPct val="20000"/>
              </a:spcBef>
              <a:buClr>
                <a:srgbClr val="FF3300"/>
              </a:buClr>
              <a:buFont typeface="Wingdings" pitchFamily="2" charset="2"/>
              <a:buNone/>
            </a:pPr>
            <a:r>
              <a:rPr lang="es-CO" sz="4400" b="1" dirty="0" smtClean="0">
                <a:solidFill>
                  <a:srgbClr val="649113"/>
                </a:solidFill>
                <a:effectLst>
                  <a:outerShdw blurRad="38100" dist="38100" dir="2700000" algn="tl">
                    <a:srgbClr val="000000">
                      <a:alpha val="43137"/>
                    </a:srgbClr>
                  </a:outerShdw>
                </a:effectLst>
                <a:latin typeface="+mn-lt"/>
              </a:rPr>
              <a:t>Es </a:t>
            </a:r>
            <a:r>
              <a:rPr lang="es-CO" sz="4400" b="1" dirty="0">
                <a:solidFill>
                  <a:srgbClr val="649113"/>
                </a:solidFill>
                <a:effectLst>
                  <a:outerShdw blurRad="38100" dist="38100" dir="2700000" algn="tl">
                    <a:srgbClr val="000000">
                      <a:alpha val="43137"/>
                    </a:srgbClr>
                  </a:outerShdw>
                </a:effectLst>
                <a:latin typeface="+mn-lt"/>
              </a:rPr>
              <a:t>conveniente desarrollar una </a:t>
            </a:r>
            <a:r>
              <a:rPr lang="es-CO" sz="5400" b="1" dirty="0">
                <a:solidFill>
                  <a:srgbClr val="99CC00"/>
                </a:solidFill>
                <a:effectLst>
                  <a:outerShdw blurRad="38100" dist="38100" dir="2700000" algn="tl">
                    <a:srgbClr val="000000">
                      <a:alpha val="43137"/>
                    </a:srgbClr>
                  </a:outerShdw>
                </a:effectLst>
                <a:latin typeface="+mn-lt"/>
              </a:rPr>
              <a:t>filosofía existencial, un meta paradigma, cosmovisión o metafísica básica, </a:t>
            </a:r>
            <a:r>
              <a:rPr lang="es-CO" sz="4400" b="1" dirty="0">
                <a:solidFill>
                  <a:srgbClr val="649113"/>
                </a:solidFill>
                <a:effectLst>
                  <a:outerShdw blurRad="38100" dist="38100" dir="2700000" algn="tl">
                    <a:srgbClr val="000000">
                      <a:alpha val="43137"/>
                    </a:srgbClr>
                  </a:outerShdw>
                </a:effectLst>
                <a:latin typeface="+mn-lt"/>
              </a:rPr>
              <a:t>consistente con la ciencia y la razón, que le de sentido a la propia vida.</a:t>
            </a:r>
          </a:p>
        </p:txBody>
      </p:sp>
      <p:sp>
        <p:nvSpPr>
          <p:cNvPr id="306179" name="Rectangle 3"/>
          <p:cNvSpPr>
            <a:spLocks noChangeArrowheads="1"/>
          </p:cNvSpPr>
          <p:nvPr/>
        </p:nvSpPr>
        <p:spPr bwMode="auto">
          <a:xfrm>
            <a:off x="0" y="4405313"/>
            <a:ext cx="9144000" cy="0"/>
          </a:xfrm>
          <a:prstGeom prst="rect">
            <a:avLst/>
          </a:prstGeom>
          <a:noFill/>
          <a:ln w="9525">
            <a:noFill/>
            <a:miter lim="800000"/>
            <a:headEnd/>
            <a:tailEnd/>
          </a:ln>
        </p:spPr>
        <p:txBody>
          <a:bodyPr>
            <a:spAutoFit/>
          </a:bodyPr>
          <a:lstStyle/>
          <a:p>
            <a:endParaRPr lang="es-CO"/>
          </a:p>
        </p:txBody>
      </p:sp>
    </p:spTree>
    <p:extLst>
      <p:ext uri="{BB962C8B-B14F-4D97-AF65-F5344CB8AC3E}">
        <p14:creationId xmlns="" xmlns:p14="http://schemas.microsoft.com/office/powerpoint/2010/main" val="369811035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285750" y="571500"/>
            <a:ext cx="8316913" cy="1016000"/>
          </a:xfrm>
          <a:prstGeom prst="rect">
            <a:avLst/>
          </a:prstGeom>
        </p:spPr>
        <p:txBody>
          <a:bodyPr wrap="none">
            <a:spAutoFit/>
          </a:bodyPr>
          <a:lstStyle/>
          <a:p>
            <a:pPr algn="ctr">
              <a:defRPr/>
            </a:pPr>
            <a:r>
              <a:rPr lang="es-ES" sz="4800" b="1" dirty="0">
                <a:solidFill>
                  <a:srgbClr val="99CC00"/>
                </a:solidFill>
                <a:latin typeface="+mn-lt"/>
                <a:ea typeface="ＭＳ Ｐゴシック"/>
                <a:cs typeface="ＭＳ Ｐゴシック"/>
              </a:rPr>
              <a:t>Recorrer caminos con </a:t>
            </a:r>
            <a:r>
              <a:rPr lang="es-ES" sz="6000" b="1" dirty="0">
                <a:solidFill>
                  <a:srgbClr val="FF0000"/>
                </a:solidFill>
                <a:latin typeface="+mn-lt"/>
                <a:ea typeface="ＭＳ Ｐゴシック"/>
                <a:cs typeface="ＭＳ Ｐゴシック"/>
              </a:rPr>
              <a:t>corazón</a:t>
            </a:r>
            <a:endParaRPr lang="es-CO" sz="4800" b="1" dirty="0">
              <a:solidFill>
                <a:srgbClr val="FF0000"/>
              </a:solidFill>
              <a:latin typeface="+mn-lt"/>
              <a:ea typeface="ＭＳ Ｐゴシック"/>
              <a:cs typeface="ＭＳ Ｐゴシック"/>
            </a:endParaRPr>
          </a:p>
        </p:txBody>
      </p:sp>
      <p:sp>
        <p:nvSpPr>
          <p:cNvPr id="3" name="Rectangle 2"/>
          <p:cNvSpPr txBox="1">
            <a:spLocks noChangeArrowheads="1"/>
          </p:cNvSpPr>
          <p:nvPr/>
        </p:nvSpPr>
        <p:spPr>
          <a:xfrm>
            <a:off x="250825" y="1928813"/>
            <a:ext cx="8497888" cy="3889375"/>
          </a:xfrm>
          <a:prstGeom prst="rect">
            <a:avLst/>
          </a:prstGeom>
        </p:spPr>
        <p:txBody>
          <a:bodyPr/>
          <a:lstStyle/>
          <a:p>
            <a:pPr marL="342900" indent="-342900" algn="ctr" defTabSz="457200">
              <a:spcBef>
                <a:spcPct val="20000"/>
              </a:spcBef>
              <a:buFont typeface="Wingdings" pitchFamily="2" charset="2"/>
              <a:buNone/>
              <a:defRPr/>
            </a:pPr>
            <a:r>
              <a:rPr lang="es-ES" sz="4000" b="1" kern="0">
                <a:latin typeface="+mn-lt"/>
                <a:ea typeface="+mn-ea"/>
                <a:cs typeface="ＭＳ Ｐゴシック"/>
              </a:rPr>
              <a:t>Un camino que tiene corazón, </a:t>
            </a:r>
          </a:p>
          <a:p>
            <a:pPr marL="342900" indent="-342900" algn="ctr" defTabSz="457200">
              <a:spcBef>
                <a:spcPct val="20000"/>
              </a:spcBef>
              <a:buFont typeface="Wingdings" pitchFamily="2" charset="2"/>
              <a:buNone/>
              <a:defRPr/>
            </a:pPr>
            <a:r>
              <a:rPr lang="es-ES" sz="4000" b="1" kern="0">
                <a:latin typeface="+mn-lt"/>
                <a:ea typeface="+mn-ea"/>
                <a:cs typeface="ＭＳ Ｐゴシック"/>
              </a:rPr>
              <a:t>es aquel  cuyo recorrido es </a:t>
            </a:r>
          </a:p>
          <a:p>
            <a:pPr marL="342900" indent="-342900" algn="ctr" defTabSz="457200">
              <a:spcBef>
                <a:spcPct val="20000"/>
              </a:spcBef>
              <a:buFont typeface="Wingdings" pitchFamily="2" charset="2"/>
              <a:buNone/>
              <a:defRPr/>
            </a:pPr>
            <a:r>
              <a:rPr lang="es-ES" sz="4000" b="1" kern="0">
                <a:latin typeface="+mn-lt"/>
                <a:ea typeface="+mn-ea"/>
                <a:cs typeface="ＭＳ Ｐゴシック"/>
              </a:rPr>
              <a:t>placentero en sí </a:t>
            </a:r>
          </a:p>
          <a:p>
            <a:pPr marL="342900" indent="-342900" algn="ctr" defTabSz="457200">
              <a:spcBef>
                <a:spcPct val="20000"/>
              </a:spcBef>
              <a:buFont typeface="Wingdings" pitchFamily="2" charset="2"/>
              <a:buNone/>
              <a:defRPr/>
            </a:pPr>
            <a:r>
              <a:rPr lang="es-ES" sz="4000" b="1" kern="0">
                <a:latin typeface="+mn-lt"/>
                <a:ea typeface="+mn-ea"/>
                <a:cs typeface="ＭＳ Ｐゴシック"/>
              </a:rPr>
              <a:t>mismo, aunque no conduzca</a:t>
            </a:r>
          </a:p>
          <a:p>
            <a:pPr marL="342900" indent="-342900" algn="ctr" defTabSz="457200">
              <a:spcBef>
                <a:spcPct val="20000"/>
              </a:spcBef>
              <a:buFont typeface="Wingdings" pitchFamily="2" charset="2"/>
              <a:buNone/>
              <a:defRPr/>
            </a:pPr>
            <a:r>
              <a:rPr lang="es-ES" sz="4000" b="1" kern="0">
                <a:latin typeface="+mn-lt"/>
                <a:ea typeface="+mn-ea"/>
                <a:cs typeface="ＭＳ Ｐゴシック"/>
              </a:rPr>
              <a:t> a ninguna parte.</a:t>
            </a:r>
            <a:r>
              <a:rPr lang="es-ES" sz="2800" b="1" kern="0">
                <a:latin typeface="+mn-lt"/>
                <a:ea typeface="+mn-ea"/>
                <a:cs typeface="ＭＳ Ｐゴシック"/>
              </a:rPr>
              <a:t>  </a:t>
            </a:r>
          </a:p>
          <a:p>
            <a:pPr marL="342900" indent="-342900" algn="just" defTabSz="457200">
              <a:spcBef>
                <a:spcPct val="20000"/>
              </a:spcBef>
              <a:buFont typeface="Wingdings" pitchFamily="2" charset="2"/>
              <a:buNone/>
              <a:defRPr/>
            </a:pPr>
            <a:endParaRPr lang="es-CO" sz="2800" b="1" kern="0" dirty="0">
              <a:latin typeface="+mn-lt"/>
              <a:ea typeface="+mn-ea"/>
              <a:cs typeface="ＭＳ Ｐゴシック"/>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42910" y="1571612"/>
            <a:ext cx="5429288" cy="3929090"/>
          </a:xfrm>
          <a:prstGeom prst="rect">
            <a:avLst/>
          </a:prstGeom>
        </p:spPr>
        <p:txBody>
          <a:bodyPr numCol="2"/>
          <a:lstStyle/>
          <a:p>
            <a:pPr marL="342900" indent="-342900" defTabSz="457200" eaLnBrk="0" hangingPunct="0">
              <a:spcBef>
                <a:spcPct val="20000"/>
              </a:spcBef>
              <a:buFont typeface="Arial" pitchFamily="34" charset="0"/>
              <a:buChar char="•"/>
              <a:defRPr/>
            </a:pPr>
            <a:r>
              <a:rPr lang="en-US" sz="2400" b="1" kern="0" dirty="0">
                <a:latin typeface="+mn-lt"/>
                <a:ea typeface="+mn-ea"/>
                <a:cs typeface="ＭＳ Ｐゴシック"/>
              </a:rPr>
              <a:t>3M</a:t>
            </a:r>
            <a:endParaRPr lang="es-CO" sz="2400" b="1" kern="0" dirty="0">
              <a:latin typeface="+mn-lt"/>
              <a:ea typeface="+mn-ea"/>
              <a:cs typeface="ＭＳ Ｐゴシック"/>
            </a:endParaRPr>
          </a:p>
          <a:p>
            <a:pPr marL="342900" indent="-342900" defTabSz="457200" eaLnBrk="0" hangingPunct="0">
              <a:spcBef>
                <a:spcPct val="20000"/>
              </a:spcBef>
              <a:buFont typeface="Arial" pitchFamily="34" charset="0"/>
              <a:buChar char="•"/>
              <a:defRPr/>
            </a:pPr>
            <a:r>
              <a:rPr lang="en-US" sz="2400" b="1" kern="0" dirty="0">
                <a:latin typeface="+mn-lt"/>
                <a:ea typeface="+mn-ea"/>
                <a:cs typeface="ＭＳ Ｐゴシック"/>
              </a:rPr>
              <a:t>American Express</a:t>
            </a:r>
            <a:endParaRPr lang="es-CO" sz="2400" b="1" kern="0" dirty="0">
              <a:latin typeface="+mn-lt"/>
              <a:ea typeface="+mn-ea"/>
              <a:cs typeface="ＭＳ Ｐゴシック"/>
            </a:endParaRPr>
          </a:p>
          <a:p>
            <a:pPr marL="342900" indent="-342900" defTabSz="457200" eaLnBrk="0" hangingPunct="0">
              <a:spcBef>
                <a:spcPct val="20000"/>
              </a:spcBef>
              <a:buFont typeface="Arial" pitchFamily="34" charset="0"/>
              <a:buChar char="•"/>
              <a:defRPr/>
            </a:pPr>
            <a:r>
              <a:rPr lang="en-US" sz="2400" b="1" kern="0" dirty="0">
                <a:latin typeface="+mn-lt"/>
                <a:ea typeface="+mn-ea"/>
                <a:cs typeface="ＭＳ Ｐゴシック"/>
              </a:rPr>
              <a:t>Boeing</a:t>
            </a:r>
            <a:endParaRPr lang="es-CO" sz="2400" b="1" kern="0" dirty="0">
              <a:latin typeface="+mn-lt"/>
              <a:ea typeface="+mn-ea"/>
              <a:cs typeface="ＭＳ Ｐゴシック"/>
            </a:endParaRPr>
          </a:p>
          <a:p>
            <a:pPr marL="342900" indent="-342900" defTabSz="457200" eaLnBrk="0" hangingPunct="0">
              <a:spcBef>
                <a:spcPct val="20000"/>
              </a:spcBef>
              <a:buFont typeface="Arial" pitchFamily="34" charset="0"/>
              <a:buChar char="•"/>
              <a:defRPr/>
            </a:pPr>
            <a:r>
              <a:rPr lang="en-US" sz="2400" b="1" kern="0" dirty="0">
                <a:latin typeface="+mn-lt"/>
                <a:ea typeface="+mn-ea"/>
                <a:cs typeface="ＭＳ Ｐゴシック"/>
              </a:rPr>
              <a:t>Citicorp</a:t>
            </a:r>
            <a:endParaRPr lang="es-CO" sz="2400" b="1" kern="0" dirty="0">
              <a:latin typeface="+mn-lt"/>
              <a:ea typeface="+mn-ea"/>
              <a:cs typeface="ＭＳ Ｐゴシック"/>
            </a:endParaRPr>
          </a:p>
          <a:p>
            <a:pPr marL="342900" indent="-342900" defTabSz="457200" eaLnBrk="0" hangingPunct="0">
              <a:spcBef>
                <a:spcPct val="20000"/>
              </a:spcBef>
              <a:buFont typeface="Arial" pitchFamily="34" charset="0"/>
              <a:buChar char="•"/>
              <a:defRPr/>
            </a:pPr>
            <a:r>
              <a:rPr lang="en-US" sz="2400" b="1" kern="0" dirty="0">
                <a:latin typeface="+mn-lt"/>
                <a:ea typeface="+mn-ea"/>
                <a:cs typeface="ＭＳ Ｐゴシック"/>
              </a:rPr>
              <a:t>Ford</a:t>
            </a:r>
            <a:endParaRPr lang="es-CO" sz="2400" b="1" kern="0" dirty="0">
              <a:latin typeface="+mn-lt"/>
              <a:ea typeface="+mn-ea"/>
              <a:cs typeface="ＭＳ Ｐゴシック"/>
            </a:endParaRPr>
          </a:p>
          <a:p>
            <a:pPr marL="342900" indent="-342900" defTabSz="457200" eaLnBrk="0" hangingPunct="0">
              <a:spcBef>
                <a:spcPct val="20000"/>
              </a:spcBef>
              <a:buFont typeface="Arial" pitchFamily="34" charset="0"/>
              <a:buChar char="•"/>
              <a:defRPr/>
            </a:pPr>
            <a:r>
              <a:rPr lang="en-US" sz="2400" b="1" kern="0" dirty="0">
                <a:latin typeface="+mn-lt"/>
                <a:ea typeface="+mn-ea"/>
                <a:cs typeface="ＭＳ Ｐゴシック"/>
              </a:rPr>
              <a:t>General Electric</a:t>
            </a:r>
            <a:endParaRPr lang="es-CO" sz="2400" b="1" kern="0" dirty="0">
              <a:latin typeface="+mn-lt"/>
              <a:ea typeface="+mn-ea"/>
              <a:cs typeface="ＭＳ Ｐゴシック"/>
            </a:endParaRPr>
          </a:p>
          <a:p>
            <a:pPr marL="342900" indent="-342900" defTabSz="457200" eaLnBrk="0" hangingPunct="0">
              <a:spcBef>
                <a:spcPct val="20000"/>
              </a:spcBef>
              <a:buFont typeface="Arial" pitchFamily="34" charset="0"/>
              <a:buChar char="•"/>
              <a:defRPr/>
            </a:pPr>
            <a:r>
              <a:rPr lang="en-US" sz="2400" b="1" kern="0" dirty="0">
                <a:latin typeface="+mn-lt"/>
                <a:ea typeface="+mn-ea"/>
                <a:cs typeface="ＭＳ Ｐゴシック"/>
              </a:rPr>
              <a:t>Hewlett-Packard</a:t>
            </a:r>
            <a:endParaRPr lang="es-CO" sz="2400" b="1" kern="0" dirty="0">
              <a:latin typeface="+mn-lt"/>
              <a:ea typeface="+mn-ea"/>
              <a:cs typeface="ＭＳ Ｐゴシック"/>
            </a:endParaRPr>
          </a:p>
          <a:p>
            <a:pPr marL="342900" indent="-342900" defTabSz="457200" eaLnBrk="0" hangingPunct="0">
              <a:spcBef>
                <a:spcPct val="20000"/>
              </a:spcBef>
              <a:buFont typeface="Arial" pitchFamily="34" charset="0"/>
              <a:buChar char="•"/>
              <a:defRPr/>
            </a:pPr>
            <a:r>
              <a:rPr lang="en-US" sz="2400" b="1" kern="0" dirty="0">
                <a:latin typeface="+mn-lt"/>
                <a:ea typeface="+mn-ea"/>
                <a:cs typeface="ＭＳ Ｐゴシック"/>
              </a:rPr>
              <a:t>IBM</a:t>
            </a:r>
            <a:endParaRPr lang="es-CO" sz="2400" b="1" kern="0" dirty="0">
              <a:latin typeface="+mn-lt"/>
              <a:ea typeface="+mn-ea"/>
              <a:cs typeface="ＭＳ Ｐゴシック"/>
            </a:endParaRPr>
          </a:p>
        </p:txBody>
      </p:sp>
      <p:sp>
        <p:nvSpPr>
          <p:cNvPr id="3" name="2 Rectángulo"/>
          <p:cNvSpPr/>
          <p:nvPr/>
        </p:nvSpPr>
        <p:spPr>
          <a:xfrm>
            <a:off x="4500563" y="1571625"/>
            <a:ext cx="4572000" cy="3563938"/>
          </a:xfrm>
          <a:prstGeom prst="rect">
            <a:avLst/>
          </a:prstGeom>
        </p:spPr>
        <p:txBody>
          <a:bodyPr>
            <a:spAutoFit/>
          </a:bodyPr>
          <a:lstStyle/>
          <a:p>
            <a:pPr marL="342900" indent="-342900" defTabSz="457200" eaLnBrk="0" hangingPunct="0">
              <a:spcBef>
                <a:spcPct val="20000"/>
              </a:spcBef>
              <a:buFont typeface="Arial" pitchFamily="34" charset="0"/>
              <a:buChar char="•"/>
              <a:defRPr/>
            </a:pPr>
            <a:r>
              <a:rPr lang="en-US" sz="2400" b="1" kern="0" dirty="0">
                <a:latin typeface="+mn-lt"/>
                <a:ea typeface="ＭＳ Ｐゴシック"/>
                <a:cs typeface="ＭＳ Ｐゴシック"/>
              </a:rPr>
              <a:t>Johnson &amp; Johnson</a:t>
            </a:r>
            <a:endParaRPr lang="es-CO" sz="2400" b="1" kern="0" dirty="0">
              <a:latin typeface="+mn-lt"/>
              <a:ea typeface="ＭＳ Ｐゴシック"/>
              <a:cs typeface="ＭＳ Ｐゴシック"/>
            </a:endParaRPr>
          </a:p>
          <a:p>
            <a:pPr marL="342900" indent="-342900" defTabSz="457200" eaLnBrk="0" hangingPunct="0">
              <a:spcBef>
                <a:spcPct val="20000"/>
              </a:spcBef>
              <a:buFont typeface="Arial" pitchFamily="34" charset="0"/>
              <a:buChar char="•"/>
              <a:defRPr/>
            </a:pPr>
            <a:r>
              <a:rPr lang="en-US" sz="2400" b="1" kern="0" dirty="0">
                <a:latin typeface="+mn-lt"/>
                <a:ea typeface="ＭＳ Ｐゴシック"/>
                <a:cs typeface="ＭＳ Ｐゴシック"/>
              </a:rPr>
              <a:t>Marriot</a:t>
            </a:r>
            <a:endParaRPr lang="es-CO" sz="2400" b="1" kern="0" dirty="0">
              <a:latin typeface="+mn-lt"/>
              <a:ea typeface="ＭＳ Ｐゴシック"/>
              <a:cs typeface="ＭＳ Ｐゴシック"/>
            </a:endParaRPr>
          </a:p>
          <a:p>
            <a:pPr marL="342900" indent="-342900" defTabSz="457200" eaLnBrk="0" hangingPunct="0">
              <a:spcBef>
                <a:spcPct val="20000"/>
              </a:spcBef>
              <a:buFont typeface="Arial" pitchFamily="34" charset="0"/>
              <a:buChar char="•"/>
              <a:defRPr/>
            </a:pPr>
            <a:r>
              <a:rPr lang="en-US" sz="2400" b="1" kern="0" dirty="0">
                <a:latin typeface="+mn-lt"/>
                <a:ea typeface="ＭＳ Ｐゴシック"/>
                <a:cs typeface="ＭＳ Ｐゴシック"/>
              </a:rPr>
              <a:t>Merck</a:t>
            </a:r>
            <a:endParaRPr lang="es-CO" sz="2400" b="1" kern="0" dirty="0">
              <a:latin typeface="+mn-lt"/>
              <a:ea typeface="ＭＳ Ｐゴシック"/>
              <a:cs typeface="ＭＳ Ｐゴシック"/>
            </a:endParaRPr>
          </a:p>
          <a:p>
            <a:pPr marL="342900" indent="-342900" defTabSz="457200" eaLnBrk="0" hangingPunct="0">
              <a:spcBef>
                <a:spcPct val="20000"/>
              </a:spcBef>
              <a:buFont typeface="Arial" pitchFamily="34" charset="0"/>
              <a:buChar char="•"/>
              <a:defRPr/>
            </a:pPr>
            <a:r>
              <a:rPr lang="en-US" sz="2400" b="1" kern="0" dirty="0">
                <a:latin typeface="+mn-lt"/>
                <a:ea typeface="ＭＳ Ｐゴシック"/>
                <a:cs typeface="ＭＳ Ｐゴシック"/>
              </a:rPr>
              <a:t>Motorola</a:t>
            </a:r>
            <a:endParaRPr lang="es-CO" sz="2400" b="1" kern="0" dirty="0">
              <a:latin typeface="+mn-lt"/>
              <a:ea typeface="ＭＳ Ｐゴシック"/>
              <a:cs typeface="ＭＳ Ｐゴシック"/>
            </a:endParaRPr>
          </a:p>
          <a:p>
            <a:pPr marL="342900" indent="-342900" defTabSz="457200" eaLnBrk="0" hangingPunct="0">
              <a:spcBef>
                <a:spcPct val="20000"/>
              </a:spcBef>
              <a:buFont typeface="Arial" pitchFamily="34" charset="0"/>
              <a:buChar char="•"/>
              <a:defRPr/>
            </a:pPr>
            <a:r>
              <a:rPr lang="en-US" sz="2400" b="1" kern="0" dirty="0">
                <a:latin typeface="+mn-lt"/>
                <a:ea typeface="ＭＳ Ｐゴシック"/>
                <a:cs typeface="ＭＳ Ｐゴシック"/>
              </a:rPr>
              <a:t>Nordstrom</a:t>
            </a:r>
            <a:endParaRPr lang="es-CO" sz="2400" b="1" kern="0" dirty="0">
              <a:latin typeface="+mn-lt"/>
              <a:ea typeface="ＭＳ Ｐゴシック"/>
              <a:cs typeface="ＭＳ Ｐゴシック"/>
            </a:endParaRPr>
          </a:p>
          <a:p>
            <a:pPr marL="342900" indent="-342900" defTabSz="457200" eaLnBrk="0" hangingPunct="0">
              <a:spcBef>
                <a:spcPct val="20000"/>
              </a:spcBef>
              <a:buFont typeface="Arial" pitchFamily="34" charset="0"/>
              <a:buChar char="•"/>
              <a:defRPr/>
            </a:pPr>
            <a:r>
              <a:rPr lang="en-US" sz="2400" b="1" kern="0" dirty="0">
                <a:latin typeface="+mn-lt"/>
                <a:ea typeface="ＭＳ Ｐゴシック"/>
                <a:cs typeface="ＭＳ Ｐゴシック"/>
              </a:rPr>
              <a:t>Philip Morris</a:t>
            </a:r>
            <a:endParaRPr lang="es-CO" sz="2400" b="1" kern="0" dirty="0">
              <a:latin typeface="+mn-lt"/>
              <a:ea typeface="ＭＳ Ｐゴシック"/>
              <a:cs typeface="ＭＳ Ｐゴシック"/>
            </a:endParaRPr>
          </a:p>
          <a:p>
            <a:pPr marL="342900" indent="-342900" defTabSz="457200" eaLnBrk="0" hangingPunct="0">
              <a:spcBef>
                <a:spcPct val="20000"/>
              </a:spcBef>
              <a:buFont typeface="Arial" pitchFamily="34" charset="0"/>
              <a:buChar char="•"/>
              <a:defRPr/>
            </a:pPr>
            <a:r>
              <a:rPr lang="en-US" sz="2400" b="1" kern="0" dirty="0">
                <a:latin typeface="+mn-lt"/>
                <a:ea typeface="ＭＳ Ｐゴシック"/>
                <a:cs typeface="ＭＳ Ｐゴシック"/>
              </a:rPr>
              <a:t>Procter &amp; Gamble</a:t>
            </a:r>
            <a:endParaRPr lang="es-CO" sz="2400" b="1" kern="0" dirty="0">
              <a:latin typeface="+mn-lt"/>
              <a:ea typeface="ＭＳ Ｐゴシック"/>
              <a:cs typeface="ＭＳ Ｐゴシック"/>
            </a:endParaRPr>
          </a:p>
          <a:p>
            <a:pPr marL="342900" indent="-342900" defTabSz="457200" eaLnBrk="0" hangingPunct="0">
              <a:spcBef>
                <a:spcPct val="20000"/>
              </a:spcBef>
              <a:buFont typeface="Arial" pitchFamily="34" charset="0"/>
              <a:buChar char="•"/>
              <a:defRPr/>
            </a:pPr>
            <a:r>
              <a:rPr lang="en-US" sz="2400" b="1" kern="0" dirty="0">
                <a:latin typeface="+mn-lt"/>
                <a:ea typeface="ＭＳ Ｐゴシック"/>
                <a:cs typeface="ＭＳ Ｐゴシック"/>
              </a:rPr>
              <a:t>Sony</a:t>
            </a:r>
            <a:endParaRPr lang="es-CO" sz="2000" b="1" kern="0" dirty="0">
              <a:latin typeface="+mn-lt"/>
              <a:ea typeface="ＭＳ Ｐゴシック"/>
              <a:cs typeface="ＭＳ Ｐゴシック"/>
            </a:endParaRPr>
          </a:p>
        </p:txBody>
      </p:sp>
      <p:sp>
        <p:nvSpPr>
          <p:cNvPr id="4" name="3 Rectángulo"/>
          <p:cNvSpPr/>
          <p:nvPr/>
        </p:nvSpPr>
        <p:spPr>
          <a:xfrm>
            <a:off x="642938" y="571500"/>
            <a:ext cx="6747553" cy="830997"/>
          </a:xfrm>
          <a:prstGeom prst="rect">
            <a:avLst/>
          </a:prstGeom>
        </p:spPr>
        <p:txBody>
          <a:bodyPr wrap="none">
            <a:spAutoFit/>
          </a:bodyPr>
          <a:lstStyle/>
          <a:p>
            <a:pPr>
              <a:defRPr/>
            </a:pPr>
            <a:r>
              <a:rPr lang="en-US" sz="4800" b="1" dirty="0" smtClean="0">
                <a:solidFill>
                  <a:srgbClr val="99CC00"/>
                </a:solidFill>
                <a:latin typeface="+mn-lt"/>
                <a:ea typeface="ＭＳ Ｐゴシック"/>
                <a:cs typeface="ＭＳ Ｐゴシック"/>
              </a:rPr>
              <a:t>Las compañías visionarias</a:t>
            </a:r>
            <a:endParaRPr lang="es-CO" sz="4800" dirty="0">
              <a:solidFill>
                <a:srgbClr val="99CC00"/>
              </a:solidFill>
              <a:latin typeface="+mn-lt"/>
              <a:ea typeface="ＭＳ Ｐゴシック"/>
              <a:cs typeface="ＭＳ Ｐゴシック"/>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142875"/>
            <a:ext cx="9144000" cy="1042988"/>
          </a:xfrm>
          <a:prstGeom prst="rect">
            <a:avLst/>
          </a:prstGeom>
        </p:spPr>
        <p:txBody>
          <a:bodyPr/>
          <a:lstStyle/>
          <a:p>
            <a:pPr algn="ctr" defTabSz="457200" eaLnBrk="0" hangingPunct="0">
              <a:defRPr/>
            </a:pPr>
            <a:r>
              <a:rPr lang="es-ES" sz="3200" b="1" kern="0" dirty="0">
                <a:solidFill>
                  <a:srgbClr val="99CC00"/>
                </a:solidFill>
                <a:effectLst>
                  <a:outerShdw blurRad="38100" dist="38100" dir="2700000" algn="tl">
                    <a:srgbClr val="000000">
                      <a:alpha val="43137"/>
                    </a:srgbClr>
                  </a:outerShdw>
                </a:effectLst>
                <a:latin typeface="+mj-lt"/>
                <a:ea typeface="+mj-ea"/>
                <a:cs typeface="ＭＳ Ｐゴシック"/>
              </a:rPr>
              <a:t>Las compañías visionarias comparten un subconjunto común de valores básicos “correctos”</a:t>
            </a:r>
            <a:endParaRPr lang="es-CO" sz="3200" b="1" kern="0" dirty="0">
              <a:solidFill>
                <a:srgbClr val="99CC00"/>
              </a:solidFill>
              <a:effectLst>
                <a:outerShdw blurRad="38100" dist="38100" dir="2700000" algn="tl">
                  <a:srgbClr val="000000">
                    <a:alpha val="43137"/>
                  </a:srgbClr>
                </a:outerShdw>
              </a:effectLst>
              <a:latin typeface="+mj-lt"/>
              <a:ea typeface="+mj-ea"/>
              <a:cs typeface="ＭＳ Ｐゴシック"/>
            </a:endParaRPr>
          </a:p>
        </p:txBody>
      </p:sp>
      <p:sp>
        <p:nvSpPr>
          <p:cNvPr id="3" name="Rectangle 3"/>
          <p:cNvSpPr txBox="1">
            <a:spLocks noChangeArrowheads="1"/>
          </p:cNvSpPr>
          <p:nvPr/>
        </p:nvSpPr>
        <p:spPr>
          <a:xfrm>
            <a:off x="500063" y="1517650"/>
            <a:ext cx="8286750" cy="4483100"/>
          </a:xfrm>
          <a:prstGeom prst="rect">
            <a:avLst/>
          </a:prstGeom>
        </p:spPr>
        <p:txBody>
          <a:bodyPr/>
          <a:lstStyle/>
          <a:p>
            <a:pPr algn="just" defTabSz="457200" eaLnBrk="0" hangingPunct="0">
              <a:spcBef>
                <a:spcPct val="20000"/>
              </a:spcBef>
              <a:defRPr/>
            </a:pPr>
            <a:r>
              <a:rPr lang="es-ES" sz="2400" b="1" kern="0" dirty="0">
                <a:effectLst>
                  <a:outerShdw blurRad="38100" dist="38100" dir="2700000" algn="tl">
                    <a:srgbClr val="000000">
                      <a:alpha val="43137"/>
                    </a:srgbClr>
                  </a:outerShdw>
                </a:effectLst>
                <a:latin typeface="+mn-lt"/>
                <a:ea typeface="+mn-ea"/>
                <a:cs typeface="ＭＳ Ｐゴシック"/>
              </a:rPr>
              <a:t>No hay ningún conjunto “correcto” de valores básicos para ser una compañía visionaria. Dos compañías pueden tener ideologías radicalmente distintas y, sin embargo, ser ambas visionarias. Los valores básicos de una compañía visionaria ni siquiera tienen que ser “ilustrados” o “humanitarios”, aún cuando con frecuencia lo son. La variable crucial no es el contenido de la ideología sino cuán profundamente la compañía cree en ella y cuán consecuentemente la vive, la respira y la expresa en todo lo que hace. Las compañías visionarias no se preguntan ¿Qué debemos valorar? Sino ¿Qué valoramos realmente en lo más hondo de nuestro ser?</a:t>
            </a:r>
            <a:endParaRPr lang="es-ES_tradnl" sz="2400" b="1" kern="0" dirty="0">
              <a:effectLst>
                <a:outerShdw blurRad="38100" dist="38100" dir="2700000" algn="tl">
                  <a:srgbClr val="000000">
                    <a:alpha val="43137"/>
                  </a:srgbClr>
                </a:outerShdw>
              </a:effectLst>
              <a:latin typeface="+mn-lt"/>
              <a:ea typeface="+mn-ea"/>
              <a:cs typeface="ＭＳ Ｐゴシック"/>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redondeado"/>
          <p:cNvSpPr/>
          <p:nvPr/>
        </p:nvSpPr>
        <p:spPr>
          <a:xfrm>
            <a:off x="428596" y="357166"/>
            <a:ext cx="7143800" cy="500066"/>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CO" sz="3200" b="1" dirty="0"/>
              <a:t>Liderazgo por Valores</a:t>
            </a:r>
          </a:p>
        </p:txBody>
      </p:sp>
      <p:sp>
        <p:nvSpPr>
          <p:cNvPr id="3" name="Rectangle 3"/>
          <p:cNvSpPr>
            <a:spLocks noChangeArrowheads="1"/>
          </p:cNvSpPr>
          <p:nvPr/>
        </p:nvSpPr>
        <p:spPr bwMode="auto">
          <a:xfrm>
            <a:off x="428625" y="1700808"/>
            <a:ext cx="8215313" cy="3888432"/>
          </a:xfrm>
          <a:prstGeom prst="rect">
            <a:avLst/>
          </a:prstGeom>
          <a:noFill/>
          <a:ln w="76200">
            <a:noFill/>
            <a:miter lim="800000"/>
            <a:headEnd/>
            <a:tailEnd/>
          </a:ln>
        </p:spPr>
        <p:txBody>
          <a:bodyPr/>
          <a:lstStyle/>
          <a:p>
            <a:pPr algn="ctr" defTabSz="1044575">
              <a:lnSpc>
                <a:spcPct val="90000"/>
              </a:lnSpc>
              <a:spcBef>
                <a:spcPct val="20000"/>
              </a:spcBef>
              <a:buClr>
                <a:schemeClr val="folHlink"/>
              </a:buClr>
              <a:buSzPct val="90000"/>
              <a:buFont typeface="Wingdings" pitchFamily="2" charset="2"/>
              <a:buNone/>
              <a:tabLst>
                <a:tab pos="5470525" algn="l"/>
              </a:tabLst>
              <a:defRPr/>
            </a:pPr>
            <a:r>
              <a:rPr lang="es-CO" sz="4400" b="1" dirty="0">
                <a:latin typeface="+mn-lt"/>
                <a:ea typeface="ＭＳ Ｐゴシック"/>
                <a:cs typeface="ＭＳ Ｐゴシック"/>
              </a:rPr>
              <a:t>Si se lidera el propósito las personas y las organizaciones se lideran solas.</a:t>
            </a:r>
          </a:p>
          <a:p>
            <a:pPr algn="ctr" defTabSz="1044575">
              <a:lnSpc>
                <a:spcPct val="90000"/>
              </a:lnSpc>
              <a:spcBef>
                <a:spcPct val="20000"/>
              </a:spcBef>
              <a:buClr>
                <a:schemeClr val="folHlink"/>
              </a:buClr>
              <a:buSzPct val="90000"/>
              <a:buFont typeface="Wingdings" pitchFamily="2" charset="2"/>
              <a:buNone/>
              <a:tabLst>
                <a:tab pos="5470525" algn="l"/>
              </a:tabLst>
              <a:defRPr/>
            </a:pPr>
            <a:r>
              <a:rPr lang="es-CO" sz="4400" b="1" dirty="0">
                <a:latin typeface="+mn-lt"/>
                <a:ea typeface="ＭＳ Ｐゴシック"/>
                <a:cs typeface="ＭＳ Ｐゴシック"/>
              </a:rPr>
              <a:t>Cuando no hay alma las organizaciones actúan como zombis: muertos que caminan.</a:t>
            </a:r>
            <a:r>
              <a:rPr lang="es-CO" sz="3200" b="1" dirty="0">
                <a:latin typeface="+mn-lt"/>
                <a:ea typeface="ＭＳ Ｐゴシック"/>
                <a:cs typeface="ＭＳ Ｐゴシック"/>
              </a:rPr>
              <a:t> </a:t>
            </a:r>
          </a:p>
          <a:p>
            <a:pPr algn="ctr" defTabSz="1044575">
              <a:lnSpc>
                <a:spcPct val="90000"/>
              </a:lnSpc>
              <a:spcBef>
                <a:spcPct val="20000"/>
              </a:spcBef>
              <a:buClr>
                <a:schemeClr val="folHlink"/>
              </a:buClr>
              <a:buSzPct val="90000"/>
              <a:buFont typeface="Wingdings" pitchFamily="2" charset="2"/>
              <a:buNone/>
              <a:tabLst>
                <a:tab pos="5470525" algn="l"/>
              </a:tabLst>
              <a:defRPr/>
            </a:pPr>
            <a:endParaRPr lang="es-CO" sz="4400" b="1" dirty="0">
              <a:latin typeface="+mn-lt"/>
              <a:ea typeface="ＭＳ Ｐゴシック"/>
              <a:cs typeface="ＭＳ Ｐゴシック"/>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redondeado"/>
          <p:cNvSpPr/>
          <p:nvPr/>
        </p:nvSpPr>
        <p:spPr>
          <a:xfrm>
            <a:off x="428596" y="357166"/>
            <a:ext cx="7143800" cy="500066"/>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CO" sz="3200" b="1" dirty="0"/>
              <a:t>Liderazgo por Valores</a:t>
            </a:r>
          </a:p>
        </p:txBody>
      </p:sp>
      <p:sp>
        <p:nvSpPr>
          <p:cNvPr id="3" name="Rectangle 3"/>
          <p:cNvSpPr>
            <a:spLocks noChangeArrowheads="1"/>
          </p:cNvSpPr>
          <p:nvPr/>
        </p:nvSpPr>
        <p:spPr bwMode="auto">
          <a:xfrm>
            <a:off x="357188" y="1428750"/>
            <a:ext cx="8370887" cy="4321175"/>
          </a:xfrm>
          <a:prstGeom prst="rect">
            <a:avLst/>
          </a:prstGeom>
          <a:noFill/>
          <a:ln w="76200">
            <a:solidFill>
              <a:schemeClr val="bg1"/>
            </a:solidFill>
            <a:miter lim="800000"/>
            <a:headEnd/>
            <a:tailEnd/>
          </a:ln>
        </p:spPr>
        <p:txBody>
          <a:bodyPr/>
          <a:lstStyle/>
          <a:p>
            <a:pPr algn="ctr" defTabSz="1044575">
              <a:spcBef>
                <a:spcPct val="20000"/>
              </a:spcBef>
              <a:buClr>
                <a:schemeClr val="folHlink"/>
              </a:buClr>
              <a:buSzPct val="90000"/>
              <a:buFont typeface="Wingdings" pitchFamily="2" charset="2"/>
              <a:buNone/>
              <a:tabLst>
                <a:tab pos="5470525" algn="l"/>
              </a:tabLst>
              <a:defRPr/>
            </a:pPr>
            <a:r>
              <a:rPr lang="es-CO" sz="4800" b="1" dirty="0">
                <a:latin typeface="+mn-lt"/>
                <a:ea typeface="ＭＳ Ｐゴシック"/>
                <a:cs typeface="ＭＳ Ｐゴシック"/>
              </a:rPr>
              <a:t>Para liderar un propósito organizacional en forma destacada  es necesario hacerlo coincidir con un propósito personal.</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3 Marcador de número de diapositiva"/>
          <p:cNvSpPr>
            <a:spLocks noGrp="1"/>
          </p:cNvSpPr>
          <p:nvPr>
            <p:ph type="sldNum" sz="quarter" idx="4294967295"/>
          </p:nvPr>
        </p:nvSpPr>
        <p:spPr>
          <a:xfrm>
            <a:off x="6553200" y="6243638"/>
            <a:ext cx="2133600" cy="457200"/>
          </a:xfrm>
          <a:prstGeom prst="rect">
            <a:avLst/>
          </a:prstGeom>
        </p:spPr>
        <p:txBody>
          <a:bodyPr/>
          <a:lstStyle/>
          <a:p>
            <a:pPr>
              <a:defRPr/>
            </a:pPr>
            <a:fld id="{BCB427B6-6B21-47F9-9676-8845B4233F14}" type="slidenum">
              <a:rPr lang="es-ES"/>
              <a:pPr>
                <a:defRPr/>
              </a:pPr>
              <a:t>29</a:t>
            </a:fld>
            <a:endParaRPr lang="es-ES"/>
          </a:p>
        </p:txBody>
      </p:sp>
      <p:sp>
        <p:nvSpPr>
          <p:cNvPr id="5" name="3 Marcador de número de diapositiva"/>
          <p:cNvSpPr txBox="1">
            <a:spLocks noGrp="1"/>
          </p:cNvSpPr>
          <p:nvPr/>
        </p:nvSpPr>
        <p:spPr bwMode="auto">
          <a:xfrm>
            <a:off x="6553200" y="6243638"/>
            <a:ext cx="2133600" cy="457200"/>
          </a:xfrm>
          <a:prstGeom prst="rect">
            <a:avLst/>
          </a:prstGeom>
          <a:noFill/>
          <a:ln>
            <a:miter lim="800000"/>
            <a:headEnd/>
            <a:tailEnd/>
          </a:ln>
        </p:spPr>
        <p:txBody>
          <a:bodyPr anchor="b"/>
          <a:lstStyle/>
          <a:p>
            <a:pPr algn="r">
              <a:defRPr/>
            </a:pPr>
            <a:fld id="{8BF81D35-BE76-4FB9-BB30-F4BB0D28C677}" type="slidenum">
              <a:rPr lang="es-ES" sz="1200">
                <a:effectLst>
                  <a:outerShdw blurRad="38100" dist="38100" dir="2700000" algn="tl">
                    <a:srgbClr val="000000"/>
                  </a:outerShdw>
                </a:effectLst>
              </a:rPr>
              <a:pPr algn="r">
                <a:defRPr/>
              </a:pPr>
              <a:t>29</a:t>
            </a:fld>
            <a:endParaRPr lang="es-ES" sz="1200">
              <a:effectLst>
                <a:outerShdw blurRad="38100" dist="38100" dir="2700000" algn="tl">
                  <a:srgbClr val="000000"/>
                </a:outerShdw>
              </a:effectLst>
            </a:endParaRPr>
          </a:p>
        </p:txBody>
      </p:sp>
      <p:sp>
        <p:nvSpPr>
          <p:cNvPr id="363524" name="Rectangle 3"/>
          <p:cNvSpPr>
            <a:spLocks noChangeArrowheads="1"/>
          </p:cNvSpPr>
          <p:nvPr/>
        </p:nvSpPr>
        <p:spPr bwMode="auto">
          <a:xfrm>
            <a:off x="431800" y="1268761"/>
            <a:ext cx="8712199" cy="4464495"/>
          </a:xfrm>
          <a:prstGeom prst="rect">
            <a:avLst/>
          </a:prstGeom>
          <a:noFill/>
          <a:ln w="76200">
            <a:noFill/>
            <a:miter lim="800000"/>
            <a:headEnd/>
            <a:tailEnd/>
          </a:ln>
        </p:spPr>
        <p:txBody>
          <a:bodyPr/>
          <a:lstStyle/>
          <a:p>
            <a:pPr defTabSz="1044575">
              <a:spcBef>
                <a:spcPct val="20000"/>
              </a:spcBef>
              <a:buClr>
                <a:srgbClr val="649113"/>
              </a:buClr>
              <a:buSzPct val="90000"/>
              <a:buFont typeface="Arial" pitchFamily="34" charset="0"/>
              <a:buChar char="•"/>
              <a:tabLst>
                <a:tab pos="5470525" algn="l"/>
              </a:tabLst>
            </a:pPr>
            <a:r>
              <a:rPr lang="es-CO" sz="4800" b="1" dirty="0" smtClean="0">
                <a:solidFill>
                  <a:srgbClr val="649113"/>
                </a:solidFill>
                <a:effectLst>
                  <a:outerShdw blurRad="38100" dist="38100" dir="2700000" algn="tl">
                    <a:srgbClr val="000000">
                      <a:alpha val="43137"/>
                    </a:srgbClr>
                  </a:outerShdw>
                </a:effectLst>
                <a:latin typeface="+mn-lt"/>
              </a:rPr>
              <a:t> Orientado </a:t>
            </a:r>
            <a:r>
              <a:rPr lang="es-CO" sz="4800" b="1" dirty="0" smtClean="0">
                <a:solidFill>
                  <a:srgbClr val="649113"/>
                </a:solidFill>
                <a:effectLst>
                  <a:outerShdw blurRad="38100" dist="38100" dir="2700000" algn="tl">
                    <a:srgbClr val="000000">
                      <a:alpha val="43137"/>
                    </a:srgbClr>
                  </a:outerShdw>
                </a:effectLst>
                <a:latin typeface="+mn-lt"/>
              </a:rPr>
              <a:t>a satisfacer una necesidad humana</a:t>
            </a:r>
            <a:r>
              <a:rPr lang="es-CO" sz="4800" b="1" dirty="0" smtClean="0">
                <a:solidFill>
                  <a:srgbClr val="649113"/>
                </a:solidFill>
                <a:effectLst>
                  <a:outerShdw blurRad="38100" dist="38100" dir="2700000" algn="tl">
                    <a:srgbClr val="000000">
                      <a:alpha val="43137"/>
                    </a:srgbClr>
                  </a:outerShdw>
                </a:effectLst>
                <a:latin typeface="+mn-lt"/>
              </a:rPr>
              <a:t>.</a:t>
            </a:r>
          </a:p>
          <a:p>
            <a:pPr defTabSz="1044575">
              <a:spcBef>
                <a:spcPct val="20000"/>
              </a:spcBef>
              <a:buClr>
                <a:srgbClr val="649113"/>
              </a:buClr>
              <a:buSzPct val="90000"/>
              <a:tabLst>
                <a:tab pos="5470525" algn="l"/>
              </a:tabLst>
            </a:pPr>
            <a:endParaRPr lang="es-CO" sz="4400" b="1" dirty="0" smtClean="0">
              <a:solidFill>
                <a:srgbClr val="649113"/>
              </a:solidFill>
              <a:effectLst>
                <a:outerShdw blurRad="38100" dist="38100" dir="2700000" algn="tl">
                  <a:srgbClr val="000000">
                    <a:alpha val="43137"/>
                  </a:srgbClr>
                </a:outerShdw>
              </a:effectLst>
              <a:latin typeface="+mn-lt"/>
            </a:endParaRPr>
          </a:p>
          <a:p>
            <a:pPr defTabSz="1044575">
              <a:spcBef>
                <a:spcPct val="20000"/>
              </a:spcBef>
              <a:buClr>
                <a:srgbClr val="649113"/>
              </a:buClr>
              <a:buSzPct val="90000"/>
              <a:buFont typeface="Arial" pitchFamily="34" charset="0"/>
              <a:buChar char="•"/>
              <a:tabLst>
                <a:tab pos="5470525" algn="l"/>
              </a:tabLst>
            </a:pPr>
            <a:r>
              <a:rPr lang="es-CO" sz="4800" b="1" dirty="0" smtClean="0">
                <a:solidFill>
                  <a:srgbClr val="649113"/>
                </a:solidFill>
                <a:effectLst>
                  <a:outerShdw blurRad="38100" dist="38100" dir="2700000" algn="tl">
                    <a:srgbClr val="000000">
                      <a:alpha val="43137"/>
                    </a:srgbClr>
                  </a:outerShdw>
                </a:effectLst>
                <a:latin typeface="+mn-lt"/>
              </a:rPr>
              <a:t> Convocar </a:t>
            </a:r>
            <a:r>
              <a:rPr lang="es-CO" sz="4800" b="1" dirty="0" smtClean="0">
                <a:solidFill>
                  <a:srgbClr val="649113"/>
                </a:solidFill>
                <a:effectLst>
                  <a:outerShdw blurRad="38100" dist="38100" dir="2700000" algn="tl">
                    <a:srgbClr val="000000">
                      <a:alpha val="43137"/>
                    </a:srgbClr>
                  </a:outerShdw>
                </a:effectLst>
                <a:latin typeface="+mn-lt"/>
              </a:rPr>
              <a:t>no sólo la razón sino también los </a:t>
            </a:r>
            <a:r>
              <a:rPr lang="es-CO" sz="4800" b="1" dirty="0" smtClean="0">
                <a:solidFill>
                  <a:srgbClr val="649113"/>
                </a:solidFill>
                <a:effectLst>
                  <a:outerShdw blurRad="38100" dist="38100" dir="2700000" algn="tl">
                    <a:srgbClr val="000000">
                      <a:alpha val="43137"/>
                    </a:srgbClr>
                  </a:outerShdw>
                </a:effectLst>
                <a:latin typeface="+mn-lt"/>
              </a:rPr>
              <a:t>sentimientos</a:t>
            </a:r>
            <a:r>
              <a:rPr lang="es-CO" sz="4800" b="1" dirty="0" smtClean="0">
                <a:solidFill>
                  <a:srgbClr val="649113"/>
                </a:solidFill>
                <a:effectLst>
                  <a:outerShdw blurRad="38100" dist="38100" dir="2700000" algn="tl">
                    <a:srgbClr val="000000">
                      <a:alpha val="43137"/>
                    </a:srgbClr>
                  </a:outerShdw>
                </a:effectLst>
                <a:latin typeface="+mn-lt"/>
              </a:rPr>
              <a:t>.</a:t>
            </a:r>
            <a:endParaRPr lang="es-CO" sz="4800" b="1" dirty="0">
              <a:solidFill>
                <a:srgbClr val="649113"/>
              </a:solidFill>
              <a:effectLst>
                <a:outerShdw blurRad="38100" dist="38100" dir="2700000" algn="tl">
                  <a:srgbClr val="000000">
                    <a:alpha val="43137"/>
                  </a:srgbClr>
                </a:outerShdw>
              </a:effectLst>
              <a:latin typeface="+mn-lt"/>
            </a:endParaRPr>
          </a:p>
        </p:txBody>
      </p:sp>
      <p:sp>
        <p:nvSpPr>
          <p:cNvPr id="8" name="7 Rectángulo redondeado"/>
          <p:cNvSpPr/>
          <p:nvPr/>
        </p:nvSpPr>
        <p:spPr>
          <a:xfrm>
            <a:off x="428596" y="357166"/>
            <a:ext cx="7143800" cy="500066"/>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CO" sz="3200" b="1" dirty="0" smtClean="0"/>
              <a:t>Requisitos del Propósito</a:t>
            </a:r>
            <a:endParaRPr lang="es-CO" sz="3200" b="1" dirty="0"/>
          </a:p>
        </p:txBody>
      </p:sp>
    </p:spTree>
    <p:extLst>
      <p:ext uri="{BB962C8B-B14F-4D97-AF65-F5344CB8AC3E}">
        <p14:creationId xmlns="" xmlns:p14="http://schemas.microsoft.com/office/powerpoint/2010/main" val="63775972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redondeado"/>
          <p:cNvSpPr/>
          <p:nvPr/>
        </p:nvSpPr>
        <p:spPr>
          <a:xfrm>
            <a:off x="428596" y="357166"/>
            <a:ext cx="4643470" cy="500066"/>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sz="3600" b="1" dirty="0"/>
              <a:t>Propósito</a:t>
            </a:r>
          </a:p>
        </p:txBody>
      </p:sp>
      <p:sp>
        <p:nvSpPr>
          <p:cNvPr id="7" name="Text Box 3"/>
          <p:cNvSpPr txBox="1">
            <a:spLocks noChangeArrowheads="1"/>
          </p:cNvSpPr>
          <p:nvPr/>
        </p:nvSpPr>
        <p:spPr bwMode="auto">
          <a:xfrm>
            <a:off x="431800" y="1357313"/>
            <a:ext cx="8280400" cy="4340225"/>
          </a:xfrm>
          <a:prstGeom prst="rect">
            <a:avLst/>
          </a:prstGeom>
          <a:noFill/>
          <a:ln w="57150">
            <a:solidFill>
              <a:schemeClr val="bg1"/>
            </a:solidFill>
            <a:miter lim="800000"/>
            <a:headEnd/>
            <a:tailEnd/>
          </a:ln>
        </p:spPr>
        <p:txBody>
          <a:bodyPr>
            <a:spAutoFit/>
          </a:bodyPr>
          <a:lstStyle/>
          <a:p>
            <a:pPr algn="ctr">
              <a:defRPr/>
            </a:pPr>
            <a:r>
              <a:rPr lang="es-CO" sz="2800" b="1" dirty="0">
                <a:latin typeface="+mn-lt"/>
                <a:ea typeface="ＭＳ Ｐゴシック"/>
                <a:cs typeface="ＭＳ Ｐゴシック"/>
              </a:rPr>
              <a:t>Se pretende con esta conferencia  que los participantes en él analicen su </a:t>
            </a:r>
            <a:r>
              <a:rPr lang="es-CO" sz="3600" b="1" dirty="0">
                <a:solidFill>
                  <a:srgbClr val="99CC00"/>
                </a:solidFill>
                <a:latin typeface="+mn-lt"/>
                <a:ea typeface="ＭＳ Ｐゴシック"/>
                <a:cs typeface="ＭＳ Ｐゴシック"/>
              </a:rPr>
              <a:t>filosofía gerencial </a:t>
            </a:r>
            <a:r>
              <a:rPr lang="es-CO" sz="2800" b="1" dirty="0">
                <a:latin typeface="+mn-lt"/>
                <a:ea typeface="ＭＳ Ｐゴシック"/>
                <a:cs typeface="ＭＳ Ｐゴシック"/>
              </a:rPr>
              <a:t>y sus actuales métodos de trabajo, adoptando decisiones de mejoramiento de los mismos que les permitan llevar a cabo en forma más efectiva y eficiente las tareas propias de su cargo, a través de una comprensión de </a:t>
            </a:r>
            <a:r>
              <a:rPr lang="es-CO" sz="3600" b="1" dirty="0">
                <a:solidFill>
                  <a:srgbClr val="99CC00"/>
                </a:solidFill>
                <a:latin typeface="+mn-lt"/>
                <a:ea typeface="ＭＳ Ｐゴシック"/>
                <a:cs typeface="ＭＳ Ｐゴシック"/>
              </a:rPr>
              <a:t>lo que es y lo que hace un ejecutivo exitoso </a:t>
            </a:r>
            <a:r>
              <a:rPr lang="es-CO" sz="2800" b="1" dirty="0">
                <a:latin typeface="+mn-lt"/>
                <a:ea typeface="ＭＳ Ｐゴシック"/>
                <a:cs typeface="ＭＳ Ｐゴシック"/>
              </a:rPr>
              <a:t>y el manejo de las variables críticas que afectan su trabajo.</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142875"/>
            <a:ext cx="9144000" cy="1071563"/>
          </a:xfrm>
          <a:prstGeom prst="rect">
            <a:avLst/>
          </a:prstGeom>
        </p:spPr>
        <p:txBody>
          <a:bodyPr/>
          <a:lstStyle/>
          <a:p>
            <a:pPr algn="ctr" defTabSz="457200" eaLnBrk="0" hangingPunct="0">
              <a:defRPr/>
            </a:pPr>
            <a:r>
              <a:rPr lang="es-ES" sz="2800" b="1" kern="0" dirty="0">
                <a:solidFill>
                  <a:srgbClr val="99CC00"/>
                </a:solidFill>
                <a:effectLst>
                  <a:outerShdw blurRad="38100" dist="38100" dir="2700000" algn="tl">
                    <a:srgbClr val="000000">
                      <a:alpha val="43137"/>
                    </a:srgbClr>
                  </a:outerShdw>
                </a:effectLst>
                <a:latin typeface="+mj-lt"/>
                <a:ea typeface="+mj-ea"/>
                <a:cs typeface="ＭＳ Ｐゴシック"/>
              </a:rPr>
              <a:t>Las compañías de mayor éxito existen principalmente y ante todo para maximizar utilidades.</a:t>
            </a:r>
            <a:r>
              <a:rPr lang="es-ES" sz="1600" b="1" kern="0" dirty="0">
                <a:solidFill>
                  <a:srgbClr val="99CC00"/>
                </a:solidFill>
                <a:effectLst>
                  <a:outerShdw blurRad="38100" dist="38100" dir="2700000" algn="tl">
                    <a:srgbClr val="000000">
                      <a:alpha val="43137"/>
                    </a:srgbClr>
                  </a:outerShdw>
                </a:effectLst>
                <a:latin typeface="+mj-lt"/>
                <a:ea typeface="+mj-ea"/>
                <a:cs typeface="ＭＳ Ｐゴシック"/>
              </a:rPr>
              <a:t>	 </a:t>
            </a:r>
            <a:endParaRPr lang="es-CO" sz="1600" b="1" kern="0" dirty="0">
              <a:solidFill>
                <a:srgbClr val="99CC00"/>
              </a:solidFill>
              <a:effectLst>
                <a:outerShdw blurRad="38100" dist="38100" dir="2700000" algn="tl">
                  <a:srgbClr val="000000">
                    <a:alpha val="43137"/>
                  </a:srgbClr>
                </a:outerShdw>
              </a:effectLst>
              <a:latin typeface="+mj-lt"/>
              <a:ea typeface="+mj-ea"/>
              <a:cs typeface="ＭＳ Ｐゴシック"/>
            </a:endParaRPr>
          </a:p>
        </p:txBody>
      </p:sp>
      <p:sp>
        <p:nvSpPr>
          <p:cNvPr id="3" name="Rectangle 3"/>
          <p:cNvSpPr txBox="1">
            <a:spLocks noChangeArrowheads="1"/>
          </p:cNvSpPr>
          <p:nvPr/>
        </p:nvSpPr>
        <p:spPr>
          <a:xfrm>
            <a:off x="250825" y="1571624"/>
            <a:ext cx="8551863" cy="4089623"/>
          </a:xfrm>
          <a:prstGeom prst="rect">
            <a:avLst/>
          </a:prstGeom>
        </p:spPr>
        <p:txBody>
          <a:bodyPr/>
          <a:lstStyle/>
          <a:p>
            <a:pPr algn="just" defTabSz="457200" eaLnBrk="0" hangingPunct="0">
              <a:spcBef>
                <a:spcPct val="20000"/>
              </a:spcBef>
              <a:defRPr/>
            </a:pPr>
            <a:r>
              <a:rPr lang="es-ES" sz="2400" b="1" kern="0" dirty="0">
                <a:effectLst>
                  <a:outerShdw blurRad="38100" dist="38100" dir="2700000" algn="tl">
                    <a:srgbClr val="000000">
                      <a:alpha val="43137"/>
                    </a:srgbClr>
                  </a:outerShdw>
                </a:effectLst>
                <a:latin typeface="+mn-lt"/>
                <a:ea typeface="+mn-ea"/>
                <a:cs typeface="ＭＳ Ｐゴシック"/>
              </a:rPr>
              <a:t>Al contrario de lo que sostiene la doctrina de las facultades de administración de negocios, maximizar la riqueza de los accionistas o maximizar utilidades no ha sido la fuerza impulsadora dominante ni el objetivo primario en la historia de las compañías visionarias. Estas persiguen un grupo de objetivos, de los cuales hacer dinero es sólo uno, y no necesariamente el principal. Buscan utilidades, sí, pero las guía igualmente una ideología básica – los valores básicos, el sentido de propósito más allá de sólo ganar dinero. Sin embargo, paradójicamente ganan más que las compañías motivadas únicamente  por el ánimo de lucro.</a:t>
            </a:r>
            <a:endParaRPr lang="es-ES_tradnl" sz="2400" b="1" kern="0" dirty="0">
              <a:effectLst>
                <a:outerShdw blurRad="38100" dist="38100" dir="2700000" algn="tl">
                  <a:srgbClr val="000000">
                    <a:alpha val="43137"/>
                  </a:srgbClr>
                </a:outerShdw>
              </a:effectLst>
              <a:latin typeface="+mn-lt"/>
              <a:ea typeface="+mn-ea"/>
              <a:cs typeface="ＭＳ Ｐゴシック"/>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redondeado"/>
          <p:cNvSpPr/>
          <p:nvPr/>
        </p:nvSpPr>
        <p:spPr>
          <a:xfrm>
            <a:off x="428596" y="357166"/>
            <a:ext cx="3786214" cy="500066"/>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CO" sz="3200" b="1" dirty="0"/>
              <a:t>Propósito Superior</a:t>
            </a:r>
          </a:p>
        </p:txBody>
      </p:sp>
      <p:pic>
        <p:nvPicPr>
          <p:cNvPr id="28677"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246563" y="0"/>
            <a:ext cx="511175" cy="1085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Rectangle 5"/>
          <p:cNvSpPr>
            <a:spLocks noChangeArrowheads="1"/>
          </p:cNvSpPr>
          <p:nvPr/>
        </p:nvSpPr>
        <p:spPr bwMode="auto">
          <a:xfrm>
            <a:off x="0" y="1285875"/>
            <a:ext cx="9156700" cy="769938"/>
          </a:xfrm>
          <a:prstGeom prst="rect">
            <a:avLst/>
          </a:prstGeom>
          <a:noFill/>
          <a:ln w="9525">
            <a:noFill/>
            <a:miter lim="800000"/>
            <a:headEnd/>
            <a:tailEnd/>
          </a:ln>
        </p:spPr>
        <p:txBody>
          <a:bodyPr>
            <a:spAutoFit/>
          </a:bodyPr>
          <a:lstStyle/>
          <a:p>
            <a:pPr algn="ctr">
              <a:defRPr/>
            </a:pPr>
            <a:r>
              <a:rPr lang="es-CO" sz="4400" b="1" dirty="0">
                <a:solidFill>
                  <a:srgbClr val="99CC00"/>
                </a:solidFill>
                <a:effectLst>
                  <a:outerShdw blurRad="38100" dist="38100" dir="2700000" algn="tl">
                    <a:srgbClr val="000000">
                      <a:alpha val="43137"/>
                    </a:srgbClr>
                  </a:outerShdw>
                </a:effectLst>
                <a:latin typeface="Arial" pitchFamily="34" charset="0"/>
                <a:ea typeface="ＭＳ Ｐゴシック"/>
                <a:cs typeface="ＭＳ Ｐゴシック"/>
              </a:rPr>
              <a:t>Centro de liderazgo y gestión</a:t>
            </a:r>
            <a:endParaRPr lang="es-ES" sz="4400" b="1" dirty="0">
              <a:solidFill>
                <a:srgbClr val="99CC00"/>
              </a:solidFill>
              <a:effectLst>
                <a:outerShdw blurRad="38100" dist="38100" dir="2700000" algn="tl">
                  <a:srgbClr val="000000">
                    <a:alpha val="43137"/>
                  </a:srgbClr>
                </a:outerShdw>
              </a:effectLst>
              <a:latin typeface="Arial" pitchFamily="34" charset="0"/>
              <a:ea typeface="ＭＳ Ｐゴシック"/>
              <a:cs typeface="ＭＳ Ｐゴシック"/>
            </a:endParaRPr>
          </a:p>
        </p:txBody>
      </p:sp>
      <p:sp>
        <p:nvSpPr>
          <p:cNvPr id="5" name="3 CuadroTexto"/>
          <p:cNvSpPr txBox="1">
            <a:spLocks noChangeArrowheads="1"/>
          </p:cNvSpPr>
          <p:nvPr/>
        </p:nvSpPr>
        <p:spPr bwMode="auto">
          <a:xfrm>
            <a:off x="899220" y="2343151"/>
            <a:ext cx="7561212" cy="4154984"/>
          </a:xfrm>
          <a:prstGeom prst="rect">
            <a:avLst/>
          </a:prstGeom>
          <a:noFill/>
          <a:ln w="9525">
            <a:noFill/>
            <a:miter lim="800000"/>
            <a:headEnd/>
            <a:tailEnd/>
          </a:ln>
        </p:spPr>
        <p:txBody>
          <a:bodyPr wrap="square">
            <a:spAutoFit/>
          </a:bodyPr>
          <a:lstStyle/>
          <a:p>
            <a:pPr algn="ctr">
              <a:lnSpc>
                <a:spcPct val="150000"/>
              </a:lnSpc>
              <a:defRPr/>
            </a:pPr>
            <a:r>
              <a:rPr lang="es-ES" sz="3200" b="1" dirty="0" smtClean="0">
                <a:effectLst>
                  <a:outerShdw blurRad="38100" dist="38100" dir="2700000" algn="tl">
                    <a:srgbClr val="000000">
                      <a:alpha val="43137"/>
                    </a:srgbClr>
                  </a:outerShdw>
                </a:effectLst>
                <a:latin typeface="+mn-lt"/>
                <a:ea typeface="ＭＳ Ｐゴシック"/>
                <a:cs typeface="ＭＳ Ｐゴシック"/>
              </a:rPr>
              <a:t>IMPULSAR UN LIDERAZGO TRANSFORMADOR QUE CONDUZCA A LA PROSPERIDAD COLECTIVA EN </a:t>
            </a:r>
            <a:r>
              <a:rPr lang="es-ES" sz="4800" b="1" dirty="0" smtClean="0">
                <a:effectLst>
                  <a:outerShdw blurRad="38100" dist="38100" dir="2700000" algn="tl">
                    <a:srgbClr val="000000">
                      <a:alpha val="43137"/>
                    </a:srgbClr>
                  </a:outerShdw>
                </a:effectLst>
                <a:latin typeface="+mn-lt"/>
                <a:ea typeface="ＭＳ Ｐゴシック"/>
                <a:cs typeface="ＭＳ Ｐゴシック"/>
              </a:rPr>
              <a:t>COLOMBIA.</a:t>
            </a:r>
            <a:endParaRPr lang="es-ES" sz="3200" b="1" dirty="0" smtClean="0">
              <a:effectLst>
                <a:outerShdw blurRad="38100" dist="38100" dir="2700000" algn="tl">
                  <a:srgbClr val="000000">
                    <a:alpha val="43137"/>
                  </a:srgbClr>
                </a:outerShdw>
              </a:effectLst>
              <a:latin typeface="+mn-lt"/>
              <a:ea typeface="ＭＳ Ｐゴシック"/>
              <a:cs typeface="ＭＳ Ｐゴシック"/>
            </a:endParaRPr>
          </a:p>
          <a:p>
            <a:pPr algn="ctr">
              <a:defRPr/>
            </a:pPr>
            <a:r>
              <a:rPr lang="es-ES" sz="2400" b="1" dirty="0">
                <a:solidFill>
                  <a:srgbClr val="000000"/>
                </a:solidFill>
                <a:latin typeface="Arial" pitchFamily="34" charset="0"/>
                <a:ea typeface="ＭＳ Ｐゴシック"/>
                <a:cs typeface="ＭＳ Ｐゴシック"/>
              </a:rPr>
              <a:t> </a:t>
            </a:r>
            <a:endParaRPr lang="es-ES" sz="2400" dirty="0">
              <a:solidFill>
                <a:srgbClr val="000000"/>
              </a:solidFill>
              <a:latin typeface="Arial" pitchFamily="34" charset="0"/>
              <a:ea typeface="ＭＳ Ｐゴシック"/>
              <a:cs typeface="ＭＳ Ｐゴシック"/>
            </a:endParaRPr>
          </a:p>
          <a:p>
            <a:pPr algn="ctr">
              <a:defRPr/>
            </a:pPr>
            <a:endParaRPr lang="es-ES" sz="2400" dirty="0">
              <a:solidFill>
                <a:srgbClr val="000000"/>
              </a:solidFill>
              <a:latin typeface="Arial" pitchFamily="34" charset="0"/>
              <a:ea typeface="ＭＳ Ｐゴシック"/>
              <a:cs typeface="ＭＳ Ｐゴシック"/>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785813" y="2428875"/>
            <a:ext cx="7715250" cy="3354388"/>
          </a:xfrm>
          <a:prstGeom prst="rect">
            <a:avLst/>
          </a:prstGeom>
        </p:spPr>
        <p:txBody>
          <a:bodyPr>
            <a:spAutoFit/>
          </a:bodyPr>
          <a:lstStyle/>
          <a:p>
            <a:pPr algn="ctr" eaLnBrk="0" hangingPunct="0">
              <a:defRPr/>
            </a:pPr>
            <a:r>
              <a:rPr lang="es-CO" sz="3200" b="1" dirty="0">
                <a:solidFill>
                  <a:srgbClr val="99CC00"/>
                </a:solidFill>
                <a:latin typeface="+mn-lt"/>
                <a:ea typeface="ＭＳ Ｐゴシック"/>
                <a:cs typeface="Arial" pitchFamily="34" charset="0"/>
              </a:rPr>
              <a:t>Somos</a:t>
            </a:r>
            <a:r>
              <a:rPr lang="es-CO" sz="3200" b="1" i="1" dirty="0">
                <a:solidFill>
                  <a:srgbClr val="99CC00"/>
                </a:solidFill>
                <a:latin typeface="+mn-lt"/>
                <a:ea typeface="ＭＳ Ｐゴシック"/>
                <a:cs typeface="Arial" pitchFamily="34" charset="0"/>
              </a:rPr>
              <a:t> </a:t>
            </a:r>
            <a:r>
              <a:rPr lang="es-CO" sz="3200" b="1" dirty="0">
                <a:solidFill>
                  <a:srgbClr val="99CC00"/>
                </a:solidFill>
                <a:latin typeface="+mn-lt"/>
                <a:ea typeface="ＭＳ Ｐゴシック"/>
                <a:cs typeface="Arial" pitchFamily="34" charset="0"/>
              </a:rPr>
              <a:t>un banco que contribuye a mejorar</a:t>
            </a:r>
          </a:p>
          <a:p>
            <a:pPr algn="ctr" eaLnBrk="0" hangingPunct="0">
              <a:defRPr/>
            </a:pPr>
            <a:r>
              <a:rPr lang="es-CO" sz="3200" b="1" dirty="0">
                <a:solidFill>
                  <a:srgbClr val="99CC00"/>
                </a:solidFill>
                <a:latin typeface="+mn-lt"/>
                <a:ea typeface="ＭＳ Ｐゴシック"/>
                <a:cs typeface="Arial" pitchFamily="34" charset="0"/>
              </a:rPr>
              <a:t> la calidad de vida de  la población de menores  ingresos con limitado </a:t>
            </a:r>
          </a:p>
          <a:p>
            <a:pPr algn="ctr" eaLnBrk="0" hangingPunct="0">
              <a:defRPr/>
            </a:pPr>
            <a:r>
              <a:rPr lang="es-CO" sz="3200" b="1" dirty="0">
                <a:solidFill>
                  <a:srgbClr val="99CC00"/>
                </a:solidFill>
                <a:latin typeface="+mn-lt"/>
                <a:ea typeface="ＭＳ Ｐゴシック"/>
                <a:cs typeface="Arial" pitchFamily="34" charset="0"/>
              </a:rPr>
              <a:t> acceso a los servicios  financieros</a:t>
            </a:r>
            <a:r>
              <a:rPr lang="es-CO" sz="3600" b="1" dirty="0">
                <a:solidFill>
                  <a:srgbClr val="99CC00"/>
                </a:solidFill>
                <a:latin typeface="+mn-lt"/>
                <a:ea typeface="ＭＳ Ｐゴシック"/>
                <a:cs typeface="Arial" pitchFamily="34" charset="0"/>
              </a:rPr>
              <a:t>. </a:t>
            </a:r>
          </a:p>
          <a:p>
            <a:pPr algn="ctr" eaLnBrk="0" hangingPunct="0">
              <a:defRPr/>
            </a:pPr>
            <a:r>
              <a:rPr lang="es-CO" sz="4000" b="1" dirty="0">
                <a:latin typeface="+mn-lt"/>
                <a:ea typeface="ＭＳ Ｐゴシック"/>
                <a:cs typeface="Arial" pitchFamily="34" charset="0"/>
              </a:rPr>
              <a:t>No prestamos</a:t>
            </a:r>
          </a:p>
          <a:p>
            <a:pPr algn="ctr" eaLnBrk="0" hangingPunct="0">
              <a:defRPr/>
            </a:pPr>
            <a:r>
              <a:rPr lang="es-CO" sz="4000" b="1" dirty="0">
                <a:latin typeface="+mn-lt"/>
                <a:ea typeface="ＭＳ Ｐゴシック"/>
                <a:cs typeface="Arial" pitchFamily="34" charset="0"/>
              </a:rPr>
              <a:t> dinero, cambiamos vidas.</a:t>
            </a:r>
            <a:endParaRPr lang="es-ES" sz="4800" b="1" dirty="0">
              <a:latin typeface="+mn-lt"/>
              <a:ea typeface="ＭＳ Ｐゴシック"/>
              <a:cs typeface="Arial" pitchFamily="34" charset="0"/>
            </a:endParaRPr>
          </a:p>
        </p:txBody>
      </p:sp>
      <p:sp>
        <p:nvSpPr>
          <p:cNvPr id="5" name="4 Rectángulo redondeado"/>
          <p:cNvSpPr/>
          <p:nvPr/>
        </p:nvSpPr>
        <p:spPr>
          <a:xfrm>
            <a:off x="428596" y="357166"/>
            <a:ext cx="3786214" cy="500066"/>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CO" sz="3200" b="1" dirty="0"/>
              <a:t>Propósito Superior</a:t>
            </a:r>
          </a:p>
        </p:txBody>
      </p:sp>
      <p:pic>
        <p:nvPicPr>
          <p:cNvPr id="2970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246563" y="0"/>
            <a:ext cx="511175" cy="1085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703" name="6 Imagen" descr="Bancamia1.pn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143250" y="1643063"/>
            <a:ext cx="2892425" cy="669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redondeado"/>
          <p:cNvSpPr/>
          <p:nvPr/>
        </p:nvSpPr>
        <p:spPr>
          <a:xfrm>
            <a:off x="428596" y="357166"/>
            <a:ext cx="3786214" cy="500066"/>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CO" sz="3200" b="1" dirty="0"/>
              <a:t>Propósito Superior</a:t>
            </a:r>
          </a:p>
        </p:txBody>
      </p:sp>
      <p:pic>
        <p:nvPicPr>
          <p:cNvPr id="30725"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246563" y="0"/>
            <a:ext cx="511175" cy="1085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Rectangle 5"/>
          <p:cNvSpPr>
            <a:spLocks noChangeArrowheads="1"/>
          </p:cNvSpPr>
          <p:nvPr/>
        </p:nvSpPr>
        <p:spPr bwMode="auto">
          <a:xfrm>
            <a:off x="319088" y="2500313"/>
            <a:ext cx="8596312" cy="1570037"/>
          </a:xfrm>
          <a:prstGeom prst="rect">
            <a:avLst/>
          </a:prstGeom>
          <a:noFill/>
          <a:ln w="9525">
            <a:noFill/>
            <a:miter lim="800000"/>
            <a:headEnd/>
            <a:tailEnd/>
          </a:ln>
        </p:spPr>
        <p:txBody>
          <a:bodyPr>
            <a:spAutoFit/>
          </a:bodyPr>
          <a:lstStyle/>
          <a:p>
            <a:pPr algn="ctr">
              <a:defRPr/>
            </a:pPr>
            <a:r>
              <a:rPr lang="es-CO" sz="3200" b="1" dirty="0">
                <a:solidFill>
                  <a:srgbClr val="99CC00"/>
                </a:solidFill>
                <a:latin typeface="+mn-lt"/>
                <a:ea typeface="ＭＳ Ｐゴシック"/>
                <a:cs typeface="ＭＳ Ｐゴシック"/>
              </a:rPr>
              <a:t>G.R. CHÍA S.A. Centro Administrativo</a:t>
            </a:r>
          </a:p>
          <a:p>
            <a:pPr algn="ctr">
              <a:defRPr/>
            </a:pPr>
            <a:r>
              <a:rPr lang="es-CO" sz="3200" b="1" dirty="0">
                <a:solidFill>
                  <a:srgbClr val="99CC00"/>
                </a:solidFill>
                <a:latin typeface="+mn-lt"/>
                <a:ea typeface="ＭＳ Ｐゴシック"/>
                <a:cs typeface="ＭＳ Ｐゴシック"/>
              </a:rPr>
              <a:t>corporativo de 30 empresas </a:t>
            </a:r>
          </a:p>
          <a:p>
            <a:pPr algn="ctr">
              <a:defRPr/>
            </a:pPr>
            <a:r>
              <a:rPr lang="es-CO" sz="3200" b="1" dirty="0">
                <a:solidFill>
                  <a:srgbClr val="99CC00"/>
                </a:solidFill>
                <a:latin typeface="+mn-lt"/>
                <a:ea typeface="ＭＳ Ｐゴシック"/>
                <a:cs typeface="ＭＳ Ｐゴシック"/>
              </a:rPr>
              <a:t>de floricultura</a:t>
            </a:r>
            <a:endParaRPr lang="es-ES" sz="3200" b="1" dirty="0">
              <a:solidFill>
                <a:srgbClr val="99CC00"/>
              </a:solidFill>
              <a:latin typeface="+mn-lt"/>
              <a:ea typeface="ＭＳ Ｐゴシック"/>
              <a:cs typeface="ＭＳ Ｐゴシック"/>
            </a:endParaRPr>
          </a:p>
        </p:txBody>
      </p:sp>
      <p:sp>
        <p:nvSpPr>
          <p:cNvPr id="9" name="8 Rectángulo"/>
          <p:cNvSpPr/>
          <p:nvPr/>
        </p:nvSpPr>
        <p:spPr>
          <a:xfrm>
            <a:off x="1000125" y="4032250"/>
            <a:ext cx="7286625" cy="1754188"/>
          </a:xfrm>
          <a:prstGeom prst="rect">
            <a:avLst/>
          </a:prstGeom>
        </p:spPr>
        <p:txBody>
          <a:bodyPr>
            <a:spAutoFit/>
          </a:bodyPr>
          <a:lstStyle/>
          <a:p>
            <a:pPr algn="ctr">
              <a:defRPr/>
            </a:pPr>
            <a:r>
              <a:rPr lang="es-ES" sz="3200" b="1" dirty="0">
                <a:latin typeface="+mn-lt"/>
                <a:ea typeface="ＭＳ Ｐゴシック"/>
                <a:cs typeface="ＭＳ Ｐゴシック"/>
              </a:rPr>
              <a:t>Nuestro negocio es suministrar a través de las flores, medios para expresar los </a:t>
            </a:r>
            <a:r>
              <a:rPr lang="es-ES" sz="4400" b="1" dirty="0">
                <a:latin typeface="+mn-lt"/>
                <a:ea typeface="ＭＳ Ｐゴシック"/>
                <a:cs typeface="ＭＳ Ｐゴシック"/>
              </a:rPr>
              <a:t>sentimientos del corazón. </a:t>
            </a:r>
            <a:endParaRPr lang="es-CO" sz="3200" b="1" dirty="0">
              <a:latin typeface="+mn-lt"/>
              <a:ea typeface="ＭＳ Ｐゴシック"/>
              <a:cs typeface="ＭＳ Ｐゴシック"/>
            </a:endParaRPr>
          </a:p>
        </p:txBody>
      </p:sp>
      <p:pic>
        <p:nvPicPr>
          <p:cNvPr id="30728" name="9 Imagen" descr="grupo chia.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00438" y="1857375"/>
            <a:ext cx="1971675" cy="666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redondeado"/>
          <p:cNvSpPr/>
          <p:nvPr/>
        </p:nvSpPr>
        <p:spPr>
          <a:xfrm>
            <a:off x="428596" y="357166"/>
            <a:ext cx="3786214" cy="500066"/>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CO" sz="3200" b="1" dirty="0"/>
              <a:t>Propósito Superior</a:t>
            </a:r>
          </a:p>
        </p:txBody>
      </p:sp>
      <p:pic>
        <p:nvPicPr>
          <p:cNvPr id="31749"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246563" y="0"/>
            <a:ext cx="511175" cy="1085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Rectangle 5"/>
          <p:cNvSpPr>
            <a:spLocks noChangeArrowheads="1"/>
          </p:cNvSpPr>
          <p:nvPr/>
        </p:nvSpPr>
        <p:spPr bwMode="auto">
          <a:xfrm>
            <a:off x="319088" y="2214563"/>
            <a:ext cx="8596312" cy="584200"/>
          </a:xfrm>
          <a:prstGeom prst="rect">
            <a:avLst/>
          </a:prstGeom>
          <a:noFill/>
          <a:ln w="9525">
            <a:noFill/>
            <a:miter lim="800000"/>
            <a:headEnd/>
            <a:tailEnd/>
          </a:ln>
        </p:spPr>
        <p:txBody>
          <a:bodyPr>
            <a:spAutoFit/>
          </a:bodyPr>
          <a:lstStyle/>
          <a:p>
            <a:pPr algn="ctr">
              <a:defRPr/>
            </a:pPr>
            <a:r>
              <a:rPr lang="es-CO" sz="3200" b="1" dirty="0">
                <a:solidFill>
                  <a:srgbClr val="99CC00"/>
                </a:solidFill>
                <a:latin typeface="Arial" pitchFamily="34" charset="0"/>
                <a:ea typeface="ＭＳ Ｐゴシック"/>
                <a:cs typeface="ＭＳ Ｐゴシック"/>
              </a:rPr>
              <a:t>Conversación con Joaquín Urrea.</a:t>
            </a:r>
            <a:endParaRPr lang="es-ES" sz="3200" b="1" dirty="0">
              <a:solidFill>
                <a:srgbClr val="99CC00"/>
              </a:solidFill>
              <a:latin typeface="+mn-lt"/>
              <a:ea typeface="ＭＳ Ｐゴシック"/>
              <a:cs typeface="ＭＳ Ｐゴシック"/>
            </a:endParaRPr>
          </a:p>
        </p:txBody>
      </p:sp>
      <p:sp>
        <p:nvSpPr>
          <p:cNvPr id="9" name="8 Rectángulo"/>
          <p:cNvSpPr/>
          <p:nvPr/>
        </p:nvSpPr>
        <p:spPr>
          <a:xfrm>
            <a:off x="1000125" y="2714625"/>
            <a:ext cx="7286625" cy="3046413"/>
          </a:xfrm>
          <a:prstGeom prst="rect">
            <a:avLst/>
          </a:prstGeom>
        </p:spPr>
        <p:txBody>
          <a:bodyPr>
            <a:spAutoFit/>
          </a:bodyPr>
          <a:lstStyle/>
          <a:p>
            <a:pPr algn="ctr">
              <a:defRPr/>
            </a:pPr>
            <a:r>
              <a:rPr lang="es-ES" sz="3200" b="1" dirty="0">
                <a:latin typeface="+mn-lt"/>
                <a:ea typeface="ＭＳ Ｐゴシック"/>
                <a:cs typeface="ＭＳ Ｐゴシック"/>
              </a:rPr>
              <a:t>Permitir a las mujeres mostrar su belleza en ropa interior. Nuestras prendas logran su cometido cuando los ojos masculinos ven la mujer, no lo que lleva puesto. </a:t>
            </a:r>
            <a:r>
              <a:rPr lang="es-ES" sz="3200" b="1" dirty="0">
                <a:solidFill>
                  <a:srgbClr val="99CC00"/>
                </a:solidFill>
                <a:latin typeface="+mn-lt"/>
                <a:ea typeface="ＭＳ Ｐゴシック"/>
                <a:cs typeface="ＭＳ Ｐゴシック"/>
              </a:rPr>
              <a:t>SEDUCIR</a:t>
            </a:r>
            <a:r>
              <a:rPr lang="es-ES" sz="3200" b="1" dirty="0">
                <a:latin typeface="+mn-lt"/>
                <a:ea typeface="ＭＳ Ｐゴシック"/>
                <a:cs typeface="ＭＳ Ｐゴシック"/>
              </a:rPr>
              <a:t>, despertar la pasión dormida,  es nuestra misión</a:t>
            </a:r>
            <a:endParaRPr lang="es-CO" sz="3200" b="1" dirty="0">
              <a:latin typeface="+mn-lt"/>
              <a:ea typeface="ＭＳ Ｐゴシック"/>
              <a:cs typeface="ＭＳ Ｐゴシック"/>
            </a:endParaRPr>
          </a:p>
        </p:txBody>
      </p:sp>
      <p:pic>
        <p:nvPicPr>
          <p:cNvPr id="31752" name="6 Imagen" descr="logoLeonisa.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143250" y="1357313"/>
            <a:ext cx="2667000" cy="790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redondeado"/>
          <p:cNvSpPr/>
          <p:nvPr/>
        </p:nvSpPr>
        <p:spPr>
          <a:xfrm>
            <a:off x="428596" y="357166"/>
            <a:ext cx="3786214" cy="500066"/>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CO" sz="3200" b="1" dirty="0"/>
              <a:t>Propósito Superior</a:t>
            </a:r>
          </a:p>
        </p:txBody>
      </p:sp>
      <p:pic>
        <p:nvPicPr>
          <p:cNvPr id="32773"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246563" y="0"/>
            <a:ext cx="511175" cy="1085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9 Rectángulo"/>
          <p:cNvSpPr/>
          <p:nvPr/>
        </p:nvSpPr>
        <p:spPr>
          <a:xfrm>
            <a:off x="2228850" y="2987675"/>
            <a:ext cx="4500563" cy="584200"/>
          </a:xfrm>
          <a:prstGeom prst="rect">
            <a:avLst/>
          </a:prstGeom>
        </p:spPr>
        <p:txBody>
          <a:bodyPr wrap="none">
            <a:spAutoFit/>
          </a:bodyPr>
          <a:lstStyle/>
          <a:p>
            <a:pPr algn="ctr">
              <a:defRPr/>
            </a:pPr>
            <a:r>
              <a:rPr lang="es-CO" sz="3200" b="1" dirty="0">
                <a:solidFill>
                  <a:srgbClr val="99CC00"/>
                </a:solidFill>
                <a:latin typeface="+mn-lt"/>
                <a:ea typeface="ＭＳ Ｐゴシック"/>
                <a:cs typeface="ＭＳ Ｐゴシック"/>
              </a:rPr>
              <a:t>American  </a:t>
            </a:r>
            <a:r>
              <a:rPr lang="es-CO" sz="3200" b="1" dirty="0" err="1">
                <a:solidFill>
                  <a:srgbClr val="99CC00"/>
                </a:solidFill>
                <a:latin typeface="+mn-lt"/>
                <a:ea typeface="ＭＳ Ｐゴシック"/>
                <a:cs typeface="ＭＳ Ｐゴシック"/>
              </a:rPr>
              <a:t>Glass</a:t>
            </a:r>
            <a:r>
              <a:rPr lang="es-CO" sz="3200" b="1" dirty="0">
                <a:solidFill>
                  <a:srgbClr val="99CC00"/>
                </a:solidFill>
                <a:latin typeface="+mn-lt"/>
                <a:ea typeface="ＭＳ Ｐゴシック"/>
                <a:cs typeface="ＭＳ Ｐゴシック"/>
              </a:rPr>
              <a:t>  </a:t>
            </a:r>
            <a:r>
              <a:rPr lang="es-CO" sz="3200" b="1" dirty="0" err="1">
                <a:solidFill>
                  <a:srgbClr val="99CC00"/>
                </a:solidFill>
                <a:latin typeface="+mn-lt"/>
                <a:ea typeface="ＭＳ Ｐゴシック"/>
                <a:cs typeface="ＭＳ Ｐゴシック"/>
              </a:rPr>
              <a:t>Product</a:t>
            </a:r>
            <a:r>
              <a:rPr lang="es-CO" sz="3200" b="1" dirty="0">
                <a:solidFill>
                  <a:srgbClr val="99CC00"/>
                </a:solidFill>
                <a:latin typeface="+mn-lt"/>
                <a:ea typeface="ＭＳ Ｐゴシック"/>
                <a:cs typeface="ＭＳ Ｐゴシック"/>
              </a:rPr>
              <a:t> </a:t>
            </a:r>
            <a:endParaRPr lang="es-ES" sz="3200" b="1" dirty="0">
              <a:solidFill>
                <a:srgbClr val="99CC00"/>
              </a:solidFill>
              <a:latin typeface="+mn-lt"/>
              <a:ea typeface="ＭＳ Ｐゴシック"/>
              <a:cs typeface="ＭＳ Ｐゴシック"/>
            </a:endParaRPr>
          </a:p>
        </p:txBody>
      </p:sp>
      <p:sp>
        <p:nvSpPr>
          <p:cNvPr id="11" name="10 Rectángulo"/>
          <p:cNvSpPr/>
          <p:nvPr/>
        </p:nvSpPr>
        <p:spPr>
          <a:xfrm>
            <a:off x="1000125" y="3810000"/>
            <a:ext cx="7572375" cy="1262063"/>
          </a:xfrm>
          <a:prstGeom prst="rect">
            <a:avLst/>
          </a:prstGeom>
        </p:spPr>
        <p:txBody>
          <a:bodyPr>
            <a:spAutoFit/>
          </a:bodyPr>
          <a:lstStyle/>
          <a:p>
            <a:pPr algn="ctr">
              <a:defRPr/>
            </a:pPr>
            <a:r>
              <a:rPr lang="es-ES" sz="2800" b="1" dirty="0">
                <a:latin typeface="+mn-lt"/>
                <a:ea typeface="ＭＳ Ｐゴシック"/>
                <a:cs typeface="ＭＳ Ｐゴシック"/>
              </a:rPr>
              <a:t>No fabricamos vidrios de seguridad, protegemos </a:t>
            </a:r>
            <a:r>
              <a:rPr lang="es-ES" sz="4800" b="1" dirty="0">
                <a:solidFill>
                  <a:srgbClr val="99CC00"/>
                </a:solidFill>
                <a:latin typeface="+mn-lt"/>
                <a:ea typeface="ＭＳ Ｐゴシック"/>
                <a:cs typeface="ＭＳ Ｐゴシック"/>
              </a:rPr>
              <a:t>vidas humanas </a:t>
            </a:r>
            <a:endParaRPr lang="es-CO" sz="4800" dirty="0">
              <a:solidFill>
                <a:srgbClr val="99CC00"/>
              </a:solidFill>
              <a:latin typeface="+mn-lt"/>
              <a:ea typeface="ＭＳ Ｐゴシック"/>
              <a:cs typeface="ＭＳ Ｐゴシック"/>
            </a:endParaRPr>
          </a:p>
        </p:txBody>
      </p:sp>
      <p:pic>
        <p:nvPicPr>
          <p:cNvPr id="32776" name="11 Imagen" descr="IDE10830.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429000" y="1643063"/>
            <a:ext cx="1905000" cy="1343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Rectángulo"/>
          <p:cNvSpPr>
            <a:spLocks noChangeArrowheads="1"/>
          </p:cNvSpPr>
          <p:nvPr/>
        </p:nvSpPr>
        <p:spPr bwMode="auto">
          <a:xfrm>
            <a:off x="357188" y="214313"/>
            <a:ext cx="7929562" cy="15696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ES" sz="3600" b="1" dirty="0" smtClean="0">
                <a:latin typeface="Calibri" pitchFamily="34" charset="0"/>
              </a:rPr>
              <a:t>P</a:t>
            </a:r>
            <a:r>
              <a:rPr lang="es-ES" sz="3600" b="1" dirty="0" smtClean="0">
                <a:latin typeface="Calibri" pitchFamily="34" charset="0"/>
              </a:rPr>
              <a:t>autas  individuales para recorrer caminos con </a:t>
            </a:r>
            <a:r>
              <a:rPr lang="es-ES" sz="6000" b="1" dirty="0" smtClean="0">
                <a:solidFill>
                  <a:srgbClr val="FF0000"/>
                </a:solidFill>
                <a:latin typeface="Calibri" pitchFamily="34" charset="0"/>
              </a:rPr>
              <a:t>corazón</a:t>
            </a:r>
            <a:endParaRPr lang="es-CO" sz="3600" dirty="0">
              <a:solidFill>
                <a:srgbClr val="FF0000"/>
              </a:solidFill>
              <a:latin typeface="Calibri" pitchFamily="34" charset="0"/>
            </a:endParaRPr>
          </a:p>
        </p:txBody>
      </p:sp>
      <p:sp>
        <p:nvSpPr>
          <p:cNvPr id="3" name="Rectangle 3"/>
          <p:cNvSpPr txBox="1">
            <a:spLocks noChangeArrowheads="1"/>
          </p:cNvSpPr>
          <p:nvPr/>
        </p:nvSpPr>
        <p:spPr>
          <a:xfrm>
            <a:off x="457200" y="2000250"/>
            <a:ext cx="8186738" cy="4071938"/>
          </a:xfrm>
          <a:prstGeom prst="rect">
            <a:avLst/>
          </a:prstGeom>
        </p:spPr>
        <p:txBody>
          <a:bodyPr/>
          <a:lstStyle/>
          <a:p>
            <a:pPr marL="342900" indent="-342900" algn="ctr" defTabSz="457200">
              <a:lnSpc>
                <a:spcPct val="90000"/>
              </a:lnSpc>
              <a:spcBef>
                <a:spcPct val="20000"/>
              </a:spcBef>
              <a:buFont typeface="Wingdings" pitchFamily="2" charset="2"/>
              <a:buNone/>
              <a:defRPr/>
            </a:pPr>
            <a:r>
              <a:rPr lang="es-ES" sz="2800" b="1" kern="0" dirty="0">
                <a:latin typeface="+mn-lt"/>
                <a:ea typeface="+mn-ea"/>
                <a:cs typeface="ＭＳ Ｐゴシック"/>
              </a:rPr>
              <a:t>Use la </a:t>
            </a:r>
            <a:r>
              <a:rPr lang="es-ES" sz="2800" b="1" kern="0" dirty="0">
                <a:solidFill>
                  <a:srgbClr val="99CC00"/>
                </a:solidFill>
                <a:effectLst>
                  <a:outerShdw blurRad="38100" dist="38100" dir="2700000" algn="tl">
                    <a:srgbClr val="000000">
                      <a:alpha val="43137"/>
                    </a:srgbClr>
                  </a:outerShdw>
                </a:effectLst>
                <a:latin typeface="+mn-lt"/>
                <a:ea typeface="+mn-ea"/>
                <a:cs typeface="ＭＳ Ｐゴシック"/>
              </a:rPr>
              <a:t>LEY DEL MENOR ESFUERZO  </a:t>
            </a:r>
            <a:r>
              <a:rPr lang="es-ES" sz="2800" b="1" kern="0" dirty="0">
                <a:latin typeface="+mn-lt"/>
                <a:ea typeface="+mn-ea"/>
                <a:cs typeface="ＭＳ Ｐゴシック"/>
              </a:rPr>
              <a:t>o  </a:t>
            </a:r>
            <a:r>
              <a:rPr lang="es-ES" sz="2800" b="1" kern="0" dirty="0">
                <a:solidFill>
                  <a:srgbClr val="99CC00"/>
                </a:solidFill>
                <a:effectLst>
                  <a:outerShdw blurRad="38100" dist="38100" dir="2700000" algn="tl">
                    <a:srgbClr val="000000">
                      <a:alpha val="43137"/>
                    </a:srgbClr>
                  </a:outerShdw>
                </a:effectLst>
                <a:latin typeface="+mn-lt"/>
                <a:ea typeface="+mn-ea"/>
                <a:cs typeface="ＭＳ Ｐゴシック"/>
              </a:rPr>
              <a:t>PRINCIPIO DE LA MÍNIMA ACCIÓN</a:t>
            </a:r>
          </a:p>
          <a:p>
            <a:pPr marL="342900" indent="-342900" algn="ctr" defTabSz="457200">
              <a:lnSpc>
                <a:spcPct val="90000"/>
              </a:lnSpc>
              <a:spcBef>
                <a:spcPct val="20000"/>
              </a:spcBef>
              <a:buFont typeface="Wingdings" pitchFamily="2" charset="2"/>
              <a:buNone/>
              <a:defRPr/>
            </a:pPr>
            <a:endParaRPr lang="es-ES" sz="600" b="1" kern="0" dirty="0">
              <a:latin typeface="+mn-lt"/>
              <a:ea typeface="+mn-ea"/>
              <a:cs typeface="ＭＳ Ｐゴシック"/>
            </a:endParaRPr>
          </a:p>
          <a:p>
            <a:pPr marL="342900" indent="-342900" algn="ctr" defTabSz="457200">
              <a:lnSpc>
                <a:spcPct val="90000"/>
              </a:lnSpc>
              <a:spcBef>
                <a:spcPct val="20000"/>
              </a:spcBef>
              <a:buFont typeface="Wingdings" pitchFamily="2" charset="2"/>
              <a:buNone/>
              <a:defRPr/>
            </a:pPr>
            <a:r>
              <a:rPr lang="es-ES" sz="2800" b="1" kern="0" dirty="0">
                <a:latin typeface="+mn-lt"/>
                <a:ea typeface="+mn-ea"/>
                <a:cs typeface="ＭＳ Ｐゴシック"/>
              </a:rPr>
              <a:t>Construya  sobre </a:t>
            </a:r>
            <a:r>
              <a:rPr lang="es-ES" sz="2800" b="1" kern="0" dirty="0">
                <a:solidFill>
                  <a:srgbClr val="99CC00"/>
                </a:solidFill>
                <a:effectLst>
                  <a:outerShdw blurRad="38100" dist="38100" dir="2700000" algn="tl">
                    <a:srgbClr val="000000">
                      <a:alpha val="43137"/>
                    </a:srgbClr>
                  </a:outerShdw>
                </a:effectLst>
                <a:latin typeface="+mn-lt"/>
                <a:ea typeface="+mn-ea"/>
                <a:cs typeface="ＭＳ Ｐゴシック"/>
              </a:rPr>
              <a:t>FORTALEZAS</a:t>
            </a:r>
            <a:r>
              <a:rPr lang="es-ES" sz="2800" b="1" kern="0" dirty="0">
                <a:latin typeface="+mn-lt"/>
                <a:ea typeface="+mn-ea"/>
                <a:cs typeface="ＭＳ Ｐゴシック"/>
              </a:rPr>
              <a:t>, las suyas y las de los demás, no sobre debilidades.</a:t>
            </a:r>
          </a:p>
          <a:p>
            <a:pPr marL="342900" indent="-342900" algn="ctr" defTabSz="457200">
              <a:lnSpc>
                <a:spcPct val="90000"/>
              </a:lnSpc>
              <a:spcBef>
                <a:spcPct val="20000"/>
              </a:spcBef>
              <a:buFont typeface="Wingdings" pitchFamily="2" charset="2"/>
              <a:buNone/>
              <a:defRPr/>
            </a:pPr>
            <a:endParaRPr lang="es-ES" sz="500" b="1" kern="0" dirty="0">
              <a:latin typeface="+mn-lt"/>
              <a:ea typeface="+mn-ea"/>
              <a:cs typeface="ＭＳ Ｐゴシック"/>
            </a:endParaRPr>
          </a:p>
          <a:p>
            <a:pPr marL="342900" indent="-342900" algn="ctr" defTabSz="457200">
              <a:lnSpc>
                <a:spcPct val="90000"/>
              </a:lnSpc>
              <a:spcBef>
                <a:spcPct val="20000"/>
              </a:spcBef>
              <a:buFont typeface="Wingdings" pitchFamily="2" charset="2"/>
              <a:buNone/>
              <a:defRPr/>
            </a:pPr>
            <a:r>
              <a:rPr lang="es-ES" sz="2800" b="1" kern="0" dirty="0">
                <a:latin typeface="+mn-lt"/>
                <a:ea typeface="+mn-ea"/>
                <a:cs typeface="ＭＳ Ｐゴシック"/>
              </a:rPr>
              <a:t>Decida a partir del uso de  sus </a:t>
            </a:r>
            <a:r>
              <a:rPr lang="es-ES" sz="2800" b="1" kern="0" dirty="0">
                <a:solidFill>
                  <a:srgbClr val="99CC00"/>
                </a:solidFill>
                <a:effectLst>
                  <a:outerShdw blurRad="38100" dist="38100" dir="2700000" algn="tl">
                    <a:srgbClr val="000000">
                      <a:alpha val="43137"/>
                    </a:srgbClr>
                  </a:outerShdw>
                </a:effectLst>
                <a:latin typeface="+mn-lt"/>
                <a:ea typeface="+mn-ea"/>
                <a:cs typeface="ＭＳ Ｐゴシック"/>
              </a:rPr>
              <a:t>FORTALEZAS</a:t>
            </a:r>
            <a:r>
              <a:rPr lang="es-ES" sz="2800" b="1" kern="0" dirty="0">
                <a:latin typeface="+mn-lt"/>
                <a:ea typeface="+mn-ea"/>
                <a:cs typeface="ＭＳ Ｐゴシック"/>
              </a:rPr>
              <a:t>, como </a:t>
            </a:r>
          </a:p>
          <a:p>
            <a:pPr marL="342900" indent="-342900" algn="ctr" defTabSz="457200">
              <a:lnSpc>
                <a:spcPct val="90000"/>
              </a:lnSpc>
              <a:spcBef>
                <a:spcPct val="20000"/>
              </a:spcBef>
              <a:buFont typeface="Wingdings" pitchFamily="2" charset="2"/>
              <a:buNone/>
              <a:defRPr/>
            </a:pPr>
            <a:r>
              <a:rPr lang="es-ES" sz="2800" b="1" kern="0" dirty="0">
                <a:latin typeface="+mn-lt"/>
                <a:ea typeface="+mn-ea"/>
                <a:cs typeface="ＭＳ Ｐゴシック"/>
              </a:rPr>
              <a:t>servir a los demás.</a:t>
            </a:r>
          </a:p>
          <a:p>
            <a:pPr marL="342900" indent="-342900" algn="ctr" defTabSz="457200">
              <a:lnSpc>
                <a:spcPct val="90000"/>
              </a:lnSpc>
              <a:spcBef>
                <a:spcPct val="20000"/>
              </a:spcBef>
              <a:buFont typeface="Wingdings" pitchFamily="2" charset="2"/>
              <a:buNone/>
              <a:defRPr/>
            </a:pPr>
            <a:endParaRPr lang="es-ES" sz="400" b="1" kern="0" dirty="0">
              <a:latin typeface="+mn-lt"/>
              <a:ea typeface="+mn-ea"/>
              <a:cs typeface="ＭＳ Ｐゴシック"/>
            </a:endParaRPr>
          </a:p>
          <a:p>
            <a:pPr marL="342900" indent="-342900" algn="ctr" defTabSz="457200">
              <a:lnSpc>
                <a:spcPct val="90000"/>
              </a:lnSpc>
              <a:spcBef>
                <a:spcPct val="20000"/>
              </a:spcBef>
              <a:buFont typeface="Wingdings" pitchFamily="2" charset="2"/>
              <a:buNone/>
              <a:defRPr/>
            </a:pPr>
            <a:r>
              <a:rPr lang="es-ES" sz="2800" b="1" kern="0" dirty="0">
                <a:latin typeface="+mn-lt"/>
                <a:ea typeface="+mn-ea"/>
                <a:cs typeface="ＭＳ Ｐゴシック"/>
              </a:rPr>
              <a:t>Transforme su </a:t>
            </a:r>
            <a:r>
              <a:rPr lang="es-ES" sz="2800" b="1" kern="0" dirty="0">
                <a:solidFill>
                  <a:srgbClr val="99CC00"/>
                </a:solidFill>
                <a:effectLst>
                  <a:outerShdw blurRad="38100" dist="38100" dir="2700000" algn="tl">
                    <a:srgbClr val="000000">
                      <a:alpha val="43137"/>
                    </a:srgbClr>
                  </a:outerShdw>
                </a:effectLst>
                <a:latin typeface="+mn-lt"/>
                <a:ea typeface="+mn-ea"/>
                <a:cs typeface="ＭＳ Ｐゴシック"/>
              </a:rPr>
              <a:t>DHARMA </a:t>
            </a:r>
            <a:r>
              <a:rPr lang="es-ES" sz="2800" b="1" kern="0" dirty="0">
                <a:latin typeface="+mn-lt"/>
                <a:ea typeface="+mn-ea"/>
                <a:cs typeface="ＭＳ Ｐゴシック"/>
              </a:rPr>
              <a:t>en su carrera profesional.</a:t>
            </a:r>
            <a:r>
              <a:rPr lang="es-ES" sz="3200" kern="0" dirty="0">
                <a:latin typeface="+mn-lt"/>
                <a:ea typeface="+mn-ea"/>
                <a:cs typeface="ＭＳ Ｐゴシック"/>
              </a:rPr>
              <a:t>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redondeado"/>
          <p:cNvSpPr/>
          <p:nvPr/>
        </p:nvSpPr>
        <p:spPr>
          <a:xfrm>
            <a:off x="428596" y="188640"/>
            <a:ext cx="3786214" cy="454298"/>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CO" sz="3200" b="1" dirty="0"/>
              <a:t>Principios Básicos</a:t>
            </a:r>
          </a:p>
        </p:txBody>
      </p:sp>
      <p:sp>
        <p:nvSpPr>
          <p:cNvPr id="3" name="2 CuadroTexto"/>
          <p:cNvSpPr txBox="1"/>
          <p:nvPr/>
        </p:nvSpPr>
        <p:spPr>
          <a:xfrm>
            <a:off x="539552" y="642938"/>
            <a:ext cx="8064895" cy="769441"/>
          </a:xfrm>
          <a:prstGeom prst="rect">
            <a:avLst/>
          </a:prstGeom>
          <a:noFill/>
        </p:spPr>
        <p:txBody>
          <a:bodyPr wrap="square">
            <a:spAutoFit/>
          </a:bodyPr>
          <a:lstStyle/>
          <a:p>
            <a:pPr algn="ctr">
              <a:defRPr/>
            </a:pPr>
            <a:r>
              <a:rPr lang="es-CO" sz="3600" b="1" dirty="0" smtClean="0">
                <a:latin typeface="+mn-lt"/>
                <a:ea typeface="ＭＳ Ｐゴシック"/>
                <a:cs typeface="ＭＳ Ｐゴシック"/>
              </a:rPr>
              <a:t>Para </a:t>
            </a:r>
            <a:r>
              <a:rPr lang="es-CO" sz="3600" b="1" dirty="0">
                <a:latin typeface="+mn-lt"/>
                <a:ea typeface="ＭＳ Ｐゴシック"/>
                <a:cs typeface="ＭＳ Ｐゴシック"/>
              </a:rPr>
              <a:t>el </a:t>
            </a:r>
            <a:r>
              <a:rPr lang="es-CO" sz="3600" b="1" dirty="0" smtClean="0">
                <a:latin typeface="+mn-lt"/>
                <a:ea typeface="ＭＳ Ｐゴシック"/>
                <a:cs typeface="ＭＳ Ｐゴシック"/>
              </a:rPr>
              <a:t>auto - desarrollo </a:t>
            </a:r>
            <a:r>
              <a:rPr lang="es-CO" sz="4400" b="1" dirty="0">
                <a:solidFill>
                  <a:srgbClr val="99CC00"/>
                </a:solidFill>
                <a:latin typeface="+mn-lt"/>
                <a:ea typeface="ＭＳ Ｐゴシック"/>
                <a:cs typeface="ＭＳ Ｐゴシック"/>
              </a:rPr>
              <a:t>Gerencial</a:t>
            </a:r>
            <a:endParaRPr lang="es-CO" sz="3600" b="1" dirty="0">
              <a:solidFill>
                <a:srgbClr val="99CC00"/>
              </a:solidFill>
              <a:latin typeface="+mn-lt"/>
              <a:ea typeface="ＭＳ Ｐゴシック"/>
              <a:cs typeface="ＭＳ Ｐゴシック"/>
            </a:endParaRPr>
          </a:p>
        </p:txBody>
      </p:sp>
      <p:sp>
        <p:nvSpPr>
          <p:cNvPr id="4" name="Rectangle 3"/>
          <p:cNvSpPr txBox="1">
            <a:spLocks noChangeArrowheads="1"/>
          </p:cNvSpPr>
          <p:nvPr/>
        </p:nvSpPr>
        <p:spPr>
          <a:xfrm>
            <a:off x="409575" y="1412379"/>
            <a:ext cx="8277225" cy="4320877"/>
          </a:xfrm>
          <a:prstGeom prst="rect">
            <a:avLst/>
          </a:prstGeom>
          <a:ln w="76200">
            <a:noFill/>
          </a:ln>
        </p:spPr>
        <p:txBody>
          <a:bodyPr/>
          <a:lstStyle/>
          <a:p>
            <a:pPr marL="647700" indent="-647700" defTabSz="457200" eaLnBrk="0" hangingPunct="0">
              <a:lnSpc>
                <a:spcPct val="80000"/>
              </a:lnSpc>
              <a:spcBef>
                <a:spcPct val="20000"/>
              </a:spcBef>
              <a:buClr>
                <a:srgbClr val="99CC00"/>
              </a:buClr>
              <a:buSzPct val="114000"/>
              <a:buFont typeface="Wingdings" pitchFamily="2" charset="2"/>
              <a:buNone/>
              <a:defRPr/>
            </a:pPr>
            <a:endParaRPr lang="es-ES_tradnl" sz="1400" kern="0" dirty="0">
              <a:latin typeface="+mn-lt"/>
              <a:ea typeface="+mn-ea"/>
              <a:cs typeface="ＭＳ Ｐゴシック"/>
            </a:endParaRPr>
          </a:p>
          <a:p>
            <a:pPr marL="647700" indent="-647700" algn="just" defTabSz="457200" eaLnBrk="0" hangingPunct="0">
              <a:lnSpc>
                <a:spcPct val="80000"/>
              </a:lnSpc>
              <a:spcBef>
                <a:spcPct val="20000"/>
              </a:spcBef>
              <a:buClr>
                <a:srgbClr val="99CC00"/>
              </a:buClr>
              <a:buSzPct val="114000"/>
              <a:buFont typeface="Wingdings" pitchFamily="2" charset="2"/>
              <a:buAutoNum type="arabicPeriod"/>
              <a:defRPr/>
            </a:pPr>
            <a:r>
              <a:rPr lang="es-CO" sz="2800" b="1" kern="0" dirty="0">
                <a:latin typeface="+mn-lt"/>
                <a:ea typeface="+mn-ea"/>
                <a:cs typeface="ＭＳ Ｐゴシック"/>
              </a:rPr>
              <a:t>El éxito proviene de construir sobre fortalezas, no sobre debilidades. Por lo tanto debe descubrir cuáles son las suyas y en lo posible buscar líneas de desarrollo personal  armónicas con las mismas.</a:t>
            </a:r>
          </a:p>
          <a:p>
            <a:pPr marL="647700" indent="-647700" algn="just" defTabSz="457200" eaLnBrk="0" hangingPunct="0">
              <a:lnSpc>
                <a:spcPct val="80000"/>
              </a:lnSpc>
              <a:spcBef>
                <a:spcPct val="20000"/>
              </a:spcBef>
              <a:buClr>
                <a:srgbClr val="99CC00"/>
              </a:buClr>
              <a:buSzPct val="114000"/>
              <a:buFont typeface="Wingdings" pitchFamily="2" charset="2"/>
              <a:buAutoNum type="arabicPeriod"/>
              <a:defRPr/>
            </a:pPr>
            <a:endParaRPr lang="es-CO" sz="2800" b="1" kern="0" dirty="0">
              <a:latin typeface="+mn-lt"/>
              <a:ea typeface="+mn-ea"/>
              <a:cs typeface="ＭＳ Ｐゴシック"/>
            </a:endParaRPr>
          </a:p>
          <a:p>
            <a:pPr marL="647700" indent="-647700" algn="just" defTabSz="457200" eaLnBrk="0" hangingPunct="0">
              <a:lnSpc>
                <a:spcPct val="80000"/>
              </a:lnSpc>
              <a:spcBef>
                <a:spcPct val="20000"/>
              </a:spcBef>
              <a:buClr>
                <a:srgbClr val="99CC00"/>
              </a:buClr>
              <a:buSzPct val="114000"/>
              <a:buFont typeface="Wingdings" pitchFamily="2" charset="2"/>
              <a:buAutoNum type="arabicPeriod"/>
              <a:defRPr/>
            </a:pPr>
            <a:r>
              <a:rPr lang="es-CO" sz="2800" b="1" kern="0" dirty="0">
                <a:latin typeface="+mn-lt"/>
                <a:ea typeface="+mn-ea"/>
                <a:cs typeface="ＭＳ Ｐゴシック"/>
              </a:rPr>
              <a:t>En el mercado laboral y en las organizaciones existe una inmensa diversidad de posiciones ejecutivas que exigen de sus titulares competencias distintas. Debe encontrar cuáles son las más adecuadas para usted.</a:t>
            </a:r>
          </a:p>
          <a:p>
            <a:pPr marL="647700" indent="-647700" algn="just" defTabSz="457200" eaLnBrk="0" hangingPunct="0">
              <a:lnSpc>
                <a:spcPct val="80000"/>
              </a:lnSpc>
              <a:spcBef>
                <a:spcPct val="20000"/>
              </a:spcBef>
              <a:buClr>
                <a:srgbClr val="99CC00"/>
              </a:buClr>
              <a:buSzPct val="114000"/>
              <a:buFont typeface="Wingdings" pitchFamily="2" charset="2"/>
              <a:buAutoNum type="arabicPeriod"/>
              <a:defRPr/>
            </a:pPr>
            <a:endParaRPr lang="es-CO" sz="2400" b="1" kern="0" dirty="0">
              <a:latin typeface="+mn-lt"/>
              <a:ea typeface="+mn-ea"/>
              <a:cs typeface="ＭＳ Ｐゴシック"/>
            </a:endParaRPr>
          </a:p>
          <a:p>
            <a:pPr marL="647700" indent="-647700" algn="just" defTabSz="457200" eaLnBrk="0" hangingPunct="0">
              <a:lnSpc>
                <a:spcPct val="80000"/>
              </a:lnSpc>
              <a:spcBef>
                <a:spcPct val="20000"/>
              </a:spcBef>
              <a:buClr>
                <a:srgbClr val="99CC00"/>
              </a:buClr>
              <a:buSzPct val="114000"/>
              <a:buFont typeface="Wingdings" pitchFamily="2" charset="2"/>
              <a:buNone/>
              <a:defRPr/>
            </a:pPr>
            <a:endParaRPr lang="es-CO" sz="2400" b="1" kern="0" dirty="0">
              <a:latin typeface="+mn-lt"/>
              <a:ea typeface="+mn-ea"/>
              <a:cs typeface="ＭＳ Ｐゴシック"/>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redondeado"/>
          <p:cNvSpPr/>
          <p:nvPr/>
        </p:nvSpPr>
        <p:spPr>
          <a:xfrm>
            <a:off x="428596" y="188640"/>
            <a:ext cx="3786214" cy="454298"/>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CO" sz="3200" b="1" dirty="0"/>
              <a:t>Principios Básicos</a:t>
            </a:r>
          </a:p>
        </p:txBody>
      </p:sp>
      <p:sp>
        <p:nvSpPr>
          <p:cNvPr id="3" name="2 CuadroTexto"/>
          <p:cNvSpPr txBox="1"/>
          <p:nvPr/>
        </p:nvSpPr>
        <p:spPr>
          <a:xfrm>
            <a:off x="457200" y="642938"/>
            <a:ext cx="8258175" cy="769441"/>
          </a:xfrm>
          <a:prstGeom prst="rect">
            <a:avLst/>
          </a:prstGeom>
          <a:noFill/>
        </p:spPr>
        <p:txBody>
          <a:bodyPr wrap="square">
            <a:spAutoFit/>
          </a:bodyPr>
          <a:lstStyle/>
          <a:p>
            <a:pPr algn="ctr">
              <a:defRPr/>
            </a:pPr>
            <a:r>
              <a:rPr lang="es-CO" sz="3600" b="1" dirty="0">
                <a:latin typeface="+mn-lt"/>
                <a:ea typeface="ＭＳ Ｐゴシック"/>
                <a:cs typeface="ＭＳ Ｐゴシック"/>
              </a:rPr>
              <a:t>Para el </a:t>
            </a:r>
            <a:r>
              <a:rPr lang="es-CO" sz="3600" b="1" dirty="0" smtClean="0">
                <a:latin typeface="+mn-lt"/>
                <a:ea typeface="ＭＳ Ｐゴシック"/>
                <a:cs typeface="ＭＳ Ｐゴシック"/>
              </a:rPr>
              <a:t>auto - desarrollo </a:t>
            </a:r>
            <a:r>
              <a:rPr lang="es-CO" sz="4400" b="1" dirty="0">
                <a:solidFill>
                  <a:srgbClr val="99CC00"/>
                </a:solidFill>
                <a:latin typeface="+mn-lt"/>
                <a:ea typeface="ＭＳ Ｐゴシック"/>
                <a:cs typeface="ＭＳ Ｐゴシック"/>
              </a:rPr>
              <a:t>Gerencial</a:t>
            </a:r>
            <a:endParaRPr lang="es-CO" sz="3600" b="1" dirty="0">
              <a:solidFill>
                <a:srgbClr val="99CC00"/>
              </a:solidFill>
              <a:latin typeface="+mn-lt"/>
              <a:ea typeface="ＭＳ Ｐゴシック"/>
              <a:cs typeface="ＭＳ Ｐゴシック"/>
            </a:endParaRPr>
          </a:p>
        </p:txBody>
      </p:sp>
      <p:sp>
        <p:nvSpPr>
          <p:cNvPr id="4" name="Rectangle 3"/>
          <p:cNvSpPr txBox="1">
            <a:spLocks noChangeArrowheads="1"/>
          </p:cNvSpPr>
          <p:nvPr/>
        </p:nvSpPr>
        <p:spPr>
          <a:xfrm>
            <a:off x="457200" y="1730375"/>
            <a:ext cx="8543925" cy="3698875"/>
          </a:xfrm>
          <a:prstGeom prst="rect">
            <a:avLst/>
          </a:prstGeom>
          <a:ln w="76200">
            <a:noFill/>
          </a:ln>
        </p:spPr>
        <p:txBody>
          <a:bodyPr/>
          <a:lstStyle/>
          <a:p>
            <a:pPr marL="647700" indent="-647700" defTabSz="457200" eaLnBrk="0" hangingPunct="0">
              <a:lnSpc>
                <a:spcPct val="80000"/>
              </a:lnSpc>
              <a:spcBef>
                <a:spcPct val="20000"/>
              </a:spcBef>
              <a:buFont typeface="Wingdings" pitchFamily="2" charset="2"/>
              <a:buNone/>
              <a:defRPr/>
            </a:pPr>
            <a:endParaRPr lang="es-ES_tradnl" sz="1400" kern="0" dirty="0">
              <a:latin typeface="+mn-lt"/>
              <a:ea typeface="+mn-ea"/>
              <a:cs typeface="ＭＳ Ｐゴシック"/>
            </a:endParaRPr>
          </a:p>
          <a:p>
            <a:pPr marL="647700" indent="-647700" algn="ctr" defTabSz="457200" eaLnBrk="0" hangingPunct="0">
              <a:lnSpc>
                <a:spcPct val="80000"/>
              </a:lnSpc>
              <a:spcBef>
                <a:spcPct val="20000"/>
              </a:spcBef>
              <a:buClr>
                <a:srgbClr val="00FF00"/>
              </a:buClr>
              <a:buFont typeface="Wingdings" pitchFamily="2" charset="2"/>
              <a:buNone/>
              <a:defRPr/>
            </a:pPr>
            <a:r>
              <a:rPr lang="es-CO" sz="2800" b="1" kern="0" dirty="0">
                <a:latin typeface="+mn-lt"/>
                <a:ea typeface="+mn-ea"/>
                <a:cs typeface="ＭＳ Ｐゴシック"/>
              </a:rPr>
              <a:t>A pesar de las propias desventajas comparativas  </a:t>
            </a:r>
          </a:p>
          <a:p>
            <a:pPr marL="647700" indent="-647700" algn="ctr" defTabSz="457200" eaLnBrk="0" hangingPunct="0">
              <a:lnSpc>
                <a:spcPct val="80000"/>
              </a:lnSpc>
              <a:spcBef>
                <a:spcPct val="20000"/>
              </a:spcBef>
              <a:buClr>
                <a:srgbClr val="00FF00"/>
              </a:buClr>
              <a:buFont typeface="Wingdings" pitchFamily="2" charset="2"/>
              <a:buNone/>
              <a:defRPr/>
            </a:pPr>
            <a:r>
              <a:rPr lang="es-CO" sz="2800" b="1" kern="0" dirty="0">
                <a:latin typeface="+mn-lt"/>
                <a:ea typeface="+mn-ea"/>
                <a:cs typeface="ＭＳ Ｐゴシック"/>
              </a:rPr>
              <a:t>puede  moverse fácilmente en una organización, de un </a:t>
            </a:r>
          </a:p>
          <a:p>
            <a:pPr marL="647700" indent="-647700" algn="ctr" defTabSz="457200" eaLnBrk="0" hangingPunct="0">
              <a:lnSpc>
                <a:spcPct val="80000"/>
              </a:lnSpc>
              <a:spcBef>
                <a:spcPct val="20000"/>
              </a:spcBef>
              <a:buClr>
                <a:srgbClr val="00FF00"/>
              </a:buClr>
              <a:buFont typeface="Wingdings" pitchFamily="2" charset="2"/>
              <a:buNone/>
              <a:defRPr/>
            </a:pPr>
            <a:r>
              <a:rPr lang="es-CO" sz="2800" b="1" kern="0" dirty="0">
                <a:latin typeface="+mn-lt"/>
                <a:ea typeface="+mn-ea"/>
                <a:cs typeface="ＭＳ Ｐゴシック"/>
              </a:rPr>
              <a:t>lado a otro si tiene en cuenta lo siguiente:</a:t>
            </a:r>
          </a:p>
          <a:p>
            <a:pPr marL="647700" indent="-647700" algn="just" defTabSz="457200" eaLnBrk="0" hangingPunct="0">
              <a:lnSpc>
                <a:spcPct val="80000"/>
              </a:lnSpc>
              <a:spcBef>
                <a:spcPct val="20000"/>
              </a:spcBef>
              <a:buClr>
                <a:srgbClr val="00FF00"/>
              </a:buClr>
              <a:buFont typeface="Wingdings" pitchFamily="2" charset="2"/>
              <a:buNone/>
              <a:defRPr/>
            </a:pPr>
            <a:endParaRPr lang="es-CO" sz="2400" b="1" kern="0" dirty="0">
              <a:latin typeface="+mn-lt"/>
              <a:ea typeface="+mn-ea"/>
              <a:cs typeface="ＭＳ Ｐゴシック"/>
            </a:endParaRPr>
          </a:p>
          <a:p>
            <a:pPr marL="647700" indent="-647700" algn="just" defTabSz="457200" eaLnBrk="0" hangingPunct="0">
              <a:lnSpc>
                <a:spcPct val="80000"/>
              </a:lnSpc>
              <a:spcBef>
                <a:spcPct val="20000"/>
              </a:spcBef>
              <a:buClr>
                <a:srgbClr val="00FF00"/>
              </a:buClr>
              <a:buFont typeface="Wingdings" pitchFamily="2" charset="2"/>
              <a:buNone/>
              <a:defRPr/>
            </a:pPr>
            <a:r>
              <a:rPr lang="es-CO" sz="3200" b="1" kern="0" dirty="0">
                <a:solidFill>
                  <a:srgbClr val="99CC00"/>
                </a:solidFill>
                <a:latin typeface="+mn-lt"/>
                <a:ea typeface="+mn-ea"/>
                <a:cs typeface="ＭＳ Ｐゴシック"/>
              </a:rPr>
              <a:t>1.     </a:t>
            </a:r>
            <a:r>
              <a:rPr lang="es-CO" sz="3200" b="1" kern="0" dirty="0">
                <a:solidFill>
                  <a:srgbClr val="99CC00"/>
                </a:solidFill>
                <a:effectLst>
                  <a:outerShdw blurRad="38100" dist="38100" dir="2700000" algn="tl">
                    <a:srgbClr val="000000">
                      <a:alpha val="43137"/>
                    </a:srgbClr>
                  </a:outerShdw>
                </a:effectLst>
                <a:latin typeface="+mn-lt"/>
                <a:ea typeface="+mn-ea"/>
                <a:cs typeface="ＭＳ Ｐゴシック"/>
              </a:rPr>
              <a:t>Reconocer sus limitaciones.</a:t>
            </a:r>
          </a:p>
          <a:p>
            <a:pPr marL="647700" indent="-647700" algn="just" defTabSz="457200" eaLnBrk="0" hangingPunct="0">
              <a:lnSpc>
                <a:spcPct val="80000"/>
              </a:lnSpc>
              <a:spcBef>
                <a:spcPct val="20000"/>
              </a:spcBef>
              <a:buClr>
                <a:srgbClr val="00FF00"/>
              </a:buClr>
              <a:buFont typeface="Wingdings" pitchFamily="2" charset="2"/>
              <a:buNone/>
              <a:defRPr/>
            </a:pPr>
            <a:endParaRPr lang="es-CO" sz="1200" b="1" kern="0" dirty="0">
              <a:solidFill>
                <a:srgbClr val="99CC00"/>
              </a:solidFill>
              <a:effectLst>
                <a:outerShdw blurRad="38100" dist="38100" dir="2700000" algn="tl">
                  <a:srgbClr val="000000">
                    <a:alpha val="43137"/>
                  </a:srgbClr>
                </a:outerShdw>
              </a:effectLst>
              <a:latin typeface="+mn-lt"/>
              <a:ea typeface="+mn-ea"/>
              <a:cs typeface="ＭＳ Ｐゴシック"/>
            </a:endParaRPr>
          </a:p>
          <a:p>
            <a:pPr marL="647700" indent="-647700" algn="just" defTabSz="457200" eaLnBrk="0" hangingPunct="0">
              <a:lnSpc>
                <a:spcPct val="80000"/>
              </a:lnSpc>
              <a:spcBef>
                <a:spcPct val="20000"/>
              </a:spcBef>
              <a:buClr>
                <a:srgbClr val="00FF00"/>
              </a:buClr>
              <a:buFont typeface="Wingdings" pitchFamily="2" charset="2"/>
              <a:buNone/>
              <a:defRPr/>
            </a:pPr>
            <a:r>
              <a:rPr lang="es-CO" sz="3200" b="1" kern="0" dirty="0">
                <a:solidFill>
                  <a:srgbClr val="99CC00"/>
                </a:solidFill>
                <a:effectLst>
                  <a:outerShdw blurRad="38100" dist="38100" dir="2700000" algn="tl">
                    <a:srgbClr val="000000">
                      <a:alpha val="43137"/>
                    </a:srgbClr>
                  </a:outerShdw>
                </a:effectLst>
                <a:latin typeface="+mn-lt"/>
                <a:ea typeface="+mn-ea"/>
                <a:cs typeface="ＭＳ Ｐゴシック"/>
              </a:rPr>
              <a:t>2.     Buscar la cooperación de quien se las supla.</a:t>
            </a:r>
          </a:p>
          <a:p>
            <a:pPr marL="647700" indent="-647700" algn="just" defTabSz="457200" eaLnBrk="0" hangingPunct="0">
              <a:lnSpc>
                <a:spcPct val="80000"/>
              </a:lnSpc>
              <a:spcBef>
                <a:spcPct val="20000"/>
              </a:spcBef>
              <a:buClr>
                <a:srgbClr val="00FF00"/>
              </a:buClr>
              <a:buFont typeface="Arial" charset="0"/>
              <a:buAutoNum type="arabicPeriod"/>
              <a:defRPr/>
            </a:pPr>
            <a:endParaRPr lang="es-CO" sz="1200" b="1" kern="0" dirty="0">
              <a:solidFill>
                <a:srgbClr val="99CC00"/>
              </a:solidFill>
              <a:effectLst>
                <a:outerShdw blurRad="38100" dist="38100" dir="2700000" algn="tl">
                  <a:srgbClr val="000000">
                    <a:alpha val="43137"/>
                  </a:srgbClr>
                </a:outerShdw>
              </a:effectLst>
              <a:latin typeface="+mn-lt"/>
              <a:ea typeface="+mn-ea"/>
              <a:cs typeface="ＭＳ Ｐゴシック"/>
            </a:endParaRPr>
          </a:p>
          <a:p>
            <a:pPr marL="647700" indent="-647700" algn="just" defTabSz="457200" eaLnBrk="0" hangingPunct="0">
              <a:lnSpc>
                <a:spcPct val="80000"/>
              </a:lnSpc>
              <a:spcBef>
                <a:spcPct val="20000"/>
              </a:spcBef>
              <a:buClr>
                <a:srgbClr val="00FF00"/>
              </a:buClr>
              <a:buFont typeface="Wingdings" pitchFamily="2" charset="2"/>
              <a:buNone/>
              <a:defRPr/>
            </a:pPr>
            <a:r>
              <a:rPr lang="es-CO" sz="3200" b="1" kern="0" dirty="0">
                <a:solidFill>
                  <a:srgbClr val="99CC00"/>
                </a:solidFill>
                <a:effectLst>
                  <a:outerShdw blurRad="38100" dist="38100" dir="2700000" algn="tl">
                    <a:srgbClr val="000000">
                      <a:alpha val="43137"/>
                    </a:srgbClr>
                  </a:outerShdw>
                </a:effectLst>
                <a:latin typeface="+mn-lt"/>
                <a:ea typeface="+mn-ea"/>
                <a:cs typeface="ＭＳ Ｐゴシック"/>
              </a:rPr>
              <a:t>3.     Dejarlo ser.</a:t>
            </a:r>
          </a:p>
          <a:p>
            <a:pPr marL="647700" indent="-647700" algn="just" defTabSz="457200" eaLnBrk="0" hangingPunct="0">
              <a:lnSpc>
                <a:spcPct val="80000"/>
              </a:lnSpc>
              <a:spcBef>
                <a:spcPct val="20000"/>
              </a:spcBef>
              <a:buClr>
                <a:srgbClr val="00FF00"/>
              </a:buClr>
              <a:buFont typeface="Wingdings" pitchFamily="2" charset="2"/>
              <a:buNone/>
              <a:defRPr/>
            </a:pPr>
            <a:endParaRPr lang="es-CO" sz="2400" b="1" kern="0" dirty="0">
              <a:latin typeface="+mn-lt"/>
              <a:ea typeface="+mn-ea"/>
              <a:cs typeface="ＭＳ Ｐゴシック"/>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42938" y="3173413"/>
            <a:ext cx="9144001" cy="1371600"/>
          </a:xfrm>
          <a:prstGeom prst="rect">
            <a:avLst/>
          </a:prstGeom>
        </p:spPr>
        <p:txBody>
          <a:bodyPr/>
          <a:lstStyle/>
          <a:p>
            <a:pPr algn="ctr" defTabSz="457200">
              <a:tabLst>
                <a:tab pos="4752975" algn="l"/>
              </a:tabLst>
              <a:defRPr/>
            </a:pPr>
            <a:r>
              <a:rPr lang="es-ES" sz="11500" b="1" kern="0" dirty="0">
                <a:solidFill>
                  <a:srgbClr val="99CC00"/>
                </a:solidFill>
                <a:latin typeface="+mn-lt"/>
                <a:ea typeface="+mj-ea"/>
                <a:cs typeface="ＭＳ Ｐゴシック"/>
              </a:rPr>
              <a:t>Conclusiones</a:t>
            </a:r>
          </a:p>
        </p:txBody>
      </p:sp>
      <p:sp>
        <p:nvSpPr>
          <p:cNvPr id="3" name="2 Rectángulo"/>
          <p:cNvSpPr/>
          <p:nvPr/>
        </p:nvSpPr>
        <p:spPr>
          <a:xfrm>
            <a:off x="2500298" y="3714752"/>
            <a:ext cx="6308137" cy="144655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p>
            <a:pPr>
              <a:defRPr/>
            </a:pPr>
            <a:r>
              <a:rPr lang="es-ES" sz="8800" b="1" dirty="0">
                <a:solidFill>
                  <a:srgbClr val="006600"/>
                </a:solidFill>
                <a:latin typeface="+mn-lt"/>
                <a:ea typeface="ＭＳ Ｐゴシック"/>
                <a:cs typeface="ＭＳ Ｐゴシック"/>
              </a:rPr>
              <a:t>Conclusiones</a:t>
            </a:r>
            <a:endParaRPr lang="es-CO" sz="8800" dirty="0">
              <a:solidFill>
                <a:srgbClr val="006600"/>
              </a:solidFill>
              <a:latin typeface="+mn-lt"/>
              <a:ea typeface="ＭＳ Ｐゴシック"/>
              <a:cs typeface="ＭＳ Ｐゴシック"/>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4294967295"/>
          </p:nvPr>
        </p:nvSpPr>
        <p:spPr>
          <a:xfrm>
            <a:off x="8839184" y="6215082"/>
            <a:ext cx="304816" cy="457200"/>
          </a:xfrm>
          <a:prstGeom prst="rect">
            <a:avLst/>
          </a:prstGeom>
        </p:spPr>
        <p:txBody>
          <a:bodyPr/>
          <a:lstStyle/>
          <a:p>
            <a:pPr>
              <a:defRPr/>
            </a:pPr>
            <a:fld id="{BB1CDB97-85B5-4BBB-9182-D4F6530742AA}" type="slidenum">
              <a:rPr lang="es-ES" sz="1200"/>
              <a:pPr>
                <a:defRPr/>
              </a:pPr>
              <a:t>4</a:t>
            </a:fld>
            <a:endParaRPr lang="es-ES" sz="1200" dirty="0"/>
          </a:p>
        </p:txBody>
      </p:sp>
      <p:sp>
        <p:nvSpPr>
          <p:cNvPr id="5" name="3 Marcador de número de diapositiva"/>
          <p:cNvSpPr txBox="1">
            <a:spLocks noGrp="1"/>
          </p:cNvSpPr>
          <p:nvPr/>
        </p:nvSpPr>
        <p:spPr bwMode="auto">
          <a:xfrm>
            <a:off x="6553200" y="6248400"/>
            <a:ext cx="2133600" cy="457200"/>
          </a:xfrm>
          <a:prstGeom prst="rect">
            <a:avLst/>
          </a:prstGeom>
          <a:noFill/>
          <a:ln>
            <a:miter lim="800000"/>
            <a:headEnd/>
            <a:tailEnd/>
          </a:ln>
        </p:spPr>
        <p:txBody>
          <a:bodyPr anchor="b"/>
          <a:lstStyle/>
          <a:p>
            <a:pPr algn="r">
              <a:defRPr/>
            </a:pPr>
            <a:endParaRPr lang="es-ES" sz="1200" dirty="0">
              <a:effectLst>
                <a:outerShdw blurRad="38100" dist="38100" dir="2700000" algn="tl">
                  <a:srgbClr val="000000"/>
                </a:outerShdw>
              </a:effectLst>
              <a:latin typeface="+mn-lt"/>
            </a:endParaRPr>
          </a:p>
        </p:txBody>
      </p:sp>
      <p:sp>
        <p:nvSpPr>
          <p:cNvPr id="6" name="Rectangle 2"/>
          <p:cNvSpPr txBox="1">
            <a:spLocks noChangeArrowheads="1"/>
          </p:cNvSpPr>
          <p:nvPr/>
        </p:nvSpPr>
        <p:spPr>
          <a:xfrm>
            <a:off x="-214346" y="4057664"/>
            <a:ext cx="9144000" cy="1371600"/>
          </a:xfrm>
          <a:prstGeom prst="rect">
            <a:avLst/>
          </a:prstGeom>
        </p:spPr>
        <p:txBody>
          <a:bodyPr/>
          <a:lstStyle/>
          <a:p>
            <a:pPr algn="ctr" defTabSz="457200">
              <a:tabLst>
                <a:tab pos="4752975" algn="l"/>
              </a:tabLst>
              <a:defRPr/>
            </a:pPr>
            <a:r>
              <a:rPr lang="es-ES" sz="11500" b="1" kern="0" dirty="0" smtClean="0">
                <a:solidFill>
                  <a:srgbClr val="99CC00"/>
                </a:solidFill>
                <a:latin typeface="+mn-lt"/>
                <a:ea typeface="+mj-ea"/>
                <a:cs typeface="ＭＳ Ｐゴシック"/>
              </a:rPr>
              <a:t>Introducción</a:t>
            </a:r>
            <a:endParaRPr lang="es-ES" sz="11500" b="1" kern="0" dirty="0">
              <a:solidFill>
                <a:srgbClr val="99CC00"/>
              </a:solidFill>
              <a:latin typeface="+mn-lt"/>
              <a:ea typeface="+mj-ea"/>
              <a:cs typeface="ＭＳ Ｐゴシック"/>
            </a:endParaRPr>
          </a:p>
        </p:txBody>
      </p:sp>
    </p:spTree>
    <p:extLst>
      <p:ext uri="{BB962C8B-B14F-4D97-AF65-F5344CB8AC3E}">
        <p14:creationId xmlns="" xmlns:p14="http://schemas.microsoft.com/office/powerpoint/2010/main" val="421104771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4294967295"/>
          </p:nvPr>
        </p:nvSpPr>
        <p:spPr>
          <a:xfrm>
            <a:off x="6553200" y="6243638"/>
            <a:ext cx="2590800" cy="457200"/>
          </a:xfrm>
          <a:prstGeom prst="rect">
            <a:avLst/>
          </a:prstGeom>
        </p:spPr>
        <p:txBody>
          <a:bodyPr/>
          <a:lstStyle/>
          <a:p>
            <a:pPr algn="r">
              <a:defRPr/>
            </a:pPr>
            <a:fld id="{C841D2AB-B2DA-4D7F-81DD-231A63DF2F64}" type="slidenum">
              <a:rPr lang="es-ES" sz="1200"/>
              <a:pPr algn="r">
                <a:defRPr/>
              </a:pPr>
              <a:t>40</a:t>
            </a:fld>
            <a:endParaRPr lang="es-ES" sz="1200" dirty="0"/>
          </a:p>
        </p:txBody>
      </p:sp>
      <p:sp>
        <p:nvSpPr>
          <p:cNvPr id="3185666" name="Rectangle 2"/>
          <p:cNvSpPr>
            <a:spLocks noGrp="1" noChangeArrowheads="1"/>
          </p:cNvSpPr>
          <p:nvPr>
            <p:ph type="title" idx="4294967295"/>
          </p:nvPr>
        </p:nvSpPr>
        <p:spPr>
          <a:xfrm>
            <a:off x="457200" y="1364357"/>
            <a:ext cx="8147248" cy="3792835"/>
          </a:xfrm>
          <a:prstGeom prst="rect">
            <a:avLst/>
          </a:prstGeom>
          <a:ln w="76200">
            <a:noFill/>
          </a:ln>
        </p:spPr>
        <p:txBody>
          <a:bodyPr/>
          <a:lstStyle/>
          <a:p>
            <a:pPr eaLnBrk="1" hangingPunct="1">
              <a:defRPr/>
            </a:pPr>
            <a:r>
              <a:rPr lang="es-CO" sz="4000" b="1" dirty="0" smtClean="0">
                <a:solidFill>
                  <a:srgbClr val="649113"/>
                </a:solidFill>
                <a:effectLst>
                  <a:outerShdw blurRad="38100" dist="38100" dir="2700000" algn="tl">
                    <a:srgbClr val="000000">
                      <a:alpha val="43137"/>
                    </a:srgbClr>
                  </a:outerShdw>
                </a:effectLst>
              </a:rPr>
              <a:t>Una enseñanza no desarrolla toda su fuerza transformadora hasta el momento en que es aplicada. </a:t>
            </a:r>
            <a:r>
              <a:rPr lang="es-ES_tradnl" sz="4000" b="1" dirty="0" smtClean="0">
                <a:solidFill>
                  <a:srgbClr val="649113"/>
                </a:solidFill>
                <a:effectLst>
                  <a:outerShdw blurRad="38100" dist="38100" dir="2700000" algn="tl">
                    <a:srgbClr val="000000">
                      <a:alpha val="43137"/>
                    </a:srgbClr>
                  </a:outerShdw>
                </a:effectLst>
              </a:rPr>
              <a:t>La mejor forma de hacer es </a:t>
            </a:r>
            <a:r>
              <a:rPr lang="es-ES_tradnl" sz="4800" b="1" dirty="0" smtClean="0">
                <a:solidFill>
                  <a:srgbClr val="99CC00"/>
                </a:solidFill>
                <a:effectLst>
                  <a:outerShdw blurRad="38100" dist="38100" dir="2700000" algn="tl">
                    <a:srgbClr val="000000">
                      <a:alpha val="43137"/>
                    </a:srgbClr>
                  </a:outerShdw>
                </a:effectLst>
              </a:rPr>
              <a:t>SER</a:t>
            </a:r>
            <a:r>
              <a:rPr lang="es-ES_tradnl" sz="4000" b="1" dirty="0" smtClean="0">
                <a:solidFill>
                  <a:srgbClr val="649113"/>
                </a:solidFill>
                <a:effectLst>
                  <a:outerShdw blurRad="38100" dist="38100" dir="2700000" algn="tl">
                    <a:srgbClr val="000000">
                      <a:alpha val="43137"/>
                    </a:srgbClr>
                  </a:outerShdw>
                </a:effectLst>
              </a:rPr>
              <a:t>, pero si no podemos </a:t>
            </a:r>
            <a:r>
              <a:rPr lang="es-ES_tradnl" sz="4800" b="1" dirty="0" smtClean="0">
                <a:solidFill>
                  <a:srgbClr val="99CC00"/>
                </a:solidFill>
                <a:effectLst>
                  <a:outerShdw blurRad="38100" dist="38100" dir="2700000" algn="tl">
                    <a:srgbClr val="000000">
                      <a:alpha val="43137"/>
                    </a:srgbClr>
                  </a:outerShdw>
                </a:effectLst>
              </a:rPr>
              <a:t>SER</a:t>
            </a:r>
            <a:r>
              <a:rPr lang="es-ES_tradnl" sz="4000" b="1" dirty="0" smtClean="0">
                <a:solidFill>
                  <a:srgbClr val="649113"/>
                </a:solidFill>
                <a:effectLst>
                  <a:outerShdw blurRad="38100" dist="38100" dir="2700000" algn="tl">
                    <a:srgbClr val="000000">
                      <a:alpha val="43137"/>
                    </a:srgbClr>
                  </a:outerShdw>
                </a:effectLst>
              </a:rPr>
              <a:t> la mejor forma de llegar a </a:t>
            </a:r>
            <a:r>
              <a:rPr lang="es-ES_tradnl" sz="4800" b="1" dirty="0" smtClean="0">
                <a:solidFill>
                  <a:srgbClr val="99CC00"/>
                </a:solidFill>
                <a:effectLst>
                  <a:outerShdw blurRad="38100" dist="38100" dir="2700000" algn="tl">
                    <a:srgbClr val="000000">
                      <a:alpha val="43137"/>
                    </a:srgbClr>
                  </a:outerShdw>
                </a:effectLst>
              </a:rPr>
              <a:t>SER</a:t>
            </a:r>
            <a:r>
              <a:rPr lang="es-ES_tradnl" sz="4000" b="1" dirty="0" smtClean="0">
                <a:solidFill>
                  <a:srgbClr val="649113"/>
                </a:solidFill>
                <a:effectLst>
                  <a:outerShdw blurRad="38100" dist="38100" dir="2700000" algn="tl">
                    <a:srgbClr val="000000">
                      <a:alpha val="43137"/>
                    </a:srgbClr>
                  </a:outerShdw>
                </a:effectLst>
              </a:rPr>
              <a:t> es </a:t>
            </a:r>
            <a:r>
              <a:rPr lang="es-ES_tradnl" sz="4800" b="1" dirty="0" smtClean="0">
                <a:solidFill>
                  <a:srgbClr val="99CC00"/>
                </a:solidFill>
                <a:effectLst>
                  <a:outerShdw blurRad="38100" dist="38100" dir="2700000" algn="tl">
                    <a:srgbClr val="000000">
                      <a:alpha val="43137"/>
                    </a:srgbClr>
                  </a:outerShdw>
                </a:effectLst>
              </a:rPr>
              <a:t>HACER.</a:t>
            </a:r>
            <a:endParaRPr lang="es-ES" sz="4800" b="1" dirty="0" smtClean="0">
              <a:solidFill>
                <a:srgbClr val="99CC00"/>
              </a:solidFill>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164005280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71438"/>
            <a:ext cx="9144000" cy="1428750"/>
          </a:xfrm>
          <a:prstGeom prst="rect">
            <a:avLst/>
          </a:prstGeom>
        </p:spPr>
        <p:txBody>
          <a:bodyPr/>
          <a:lstStyle/>
          <a:p>
            <a:pPr algn="ctr" defTabSz="457200" eaLnBrk="0" hangingPunct="0">
              <a:defRPr/>
            </a:pPr>
            <a:r>
              <a:rPr lang="es-ES" sz="4400" kern="0" dirty="0" smtClean="0">
                <a:solidFill>
                  <a:srgbClr val="99CC00"/>
                </a:solidFill>
                <a:effectLst>
                  <a:outerShdw blurRad="38100" dist="38100" dir="2700000" algn="tl">
                    <a:srgbClr val="000000">
                      <a:alpha val="43137"/>
                    </a:srgbClr>
                  </a:outerShdw>
                </a:effectLst>
                <a:latin typeface="+mj-lt"/>
                <a:ea typeface="+mj-ea"/>
                <a:cs typeface="ＭＳ Ｐゴシック"/>
              </a:rPr>
              <a:t>DRUCKER Y LA INVESTIGACIÓN SOBRE LA PERDURABILIDAD</a:t>
            </a:r>
            <a:r>
              <a:rPr lang="es-ES" sz="4800" kern="0" dirty="0" smtClean="0">
                <a:solidFill>
                  <a:srgbClr val="99CC00"/>
                </a:solidFill>
                <a:effectLst>
                  <a:outerShdw blurRad="38100" dist="38100" dir="2700000" algn="tl">
                    <a:srgbClr val="000000">
                      <a:alpha val="43137"/>
                    </a:srgbClr>
                  </a:outerShdw>
                </a:effectLst>
                <a:latin typeface="+mj-lt"/>
                <a:ea typeface="+mj-ea"/>
                <a:cs typeface="ＭＳ Ｐゴシック"/>
              </a:rPr>
              <a:t>.</a:t>
            </a:r>
            <a:endParaRPr lang="es-ES" sz="4800" kern="0" dirty="0">
              <a:solidFill>
                <a:srgbClr val="99CC00"/>
              </a:solidFill>
              <a:effectLst>
                <a:outerShdw blurRad="38100" dist="38100" dir="2700000" algn="tl">
                  <a:srgbClr val="000000">
                    <a:alpha val="43137"/>
                  </a:srgbClr>
                </a:outerShdw>
              </a:effectLst>
              <a:latin typeface="+mj-lt"/>
              <a:ea typeface="+mj-ea"/>
              <a:cs typeface="ＭＳ Ｐゴシック"/>
            </a:endParaRPr>
          </a:p>
        </p:txBody>
      </p:sp>
      <p:sp>
        <p:nvSpPr>
          <p:cNvPr id="3" name="Rectangle 3"/>
          <p:cNvSpPr txBox="1">
            <a:spLocks noChangeArrowheads="1"/>
          </p:cNvSpPr>
          <p:nvPr/>
        </p:nvSpPr>
        <p:spPr>
          <a:xfrm>
            <a:off x="431800" y="1500188"/>
            <a:ext cx="8280400" cy="5319712"/>
          </a:xfrm>
          <a:prstGeom prst="rect">
            <a:avLst/>
          </a:prstGeom>
        </p:spPr>
        <p:txBody>
          <a:bodyPr/>
          <a:lstStyle/>
          <a:p>
            <a:pPr algn="ctr" defTabSz="457200" eaLnBrk="0" hangingPunct="0">
              <a:spcBef>
                <a:spcPct val="20000"/>
              </a:spcBef>
              <a:defRPr/>
            </a:pPr>
            <a:r>
              <a:rPr lang="es-ES_tradnl" sz="2000" i="1" kern="0" dirty="0">
                <a:latin typeface="+mn-lt"/>
                <a:ea typeface="+mn-ea"/>
                <a:cs typeface="ＭＳ Ｐゴシック"/>
              </a:rPr>
              <a:t/>
            </a:r>
            <a:br>
              <a:rPr lang="es-ES_tradnl" sz="2000" i="1" kern="0" dirty="0">
                <a:latin typeface="+mn-lt"/>
                <a:ea typeface="+mn-ea"/>
                <a:cs typeface="ＭＳ Ｐゴシック"/>
              </a:rPr>
            </a:br>
            <a:r>
              <a:rPr lang="es-ES_tradnl" sz="2800" b="1" kern="0" dirty="0">
                <a:effectLst>
                  <a:outerShdw blurRad="38100" dist="38100" dir="2700000" algn="tl">
                    <a:srgbClr val="000000">
                      <a:alpha val="43137"/>
                    </a:srgbClr>
                  </a:outerShdw>
                </a:effectLst>
                <a:latin typeface="+mn-lt"/>
                <a:ea typeface="+mn-ea"/>
                <a:cs typeface="ＭＳ Ｐゴシック"/>
              </a:rPr>
              <a:t>Encontramos mucha compatibilidad entre las conclusiones de nuestro trabajo y la obra de Peter F. </a:t>
            </a:r>
            <a:r>
              <a:rPr lang="es-ES_tradnl" sz="2800" b="1" kern="0" dirty="0" err="1">
                <a:effectLst>
                  <a:outerShdw blurRad="38100" dist="38100" dir="2700000" algn="tl">
                    <a:srgbClr val="000000">
                      <a:alpha val="43137"/>
                    </a:srgbClr>
                  </a:outerShdw>
                </a:effectLst>
                <a:latin typeface="+mn-lt"/>
                <a:ea typeface="+mn-ea"/>
                <a:cs typeface="ＭＳ Ｐゴシック"/>
              </a:rPr>
              <a:t>Drucker</a:t>
            </a:r>
            <a:r>
              <a:rPr lang="es-ES_tradnl" sz="2800" b="1" kern="0" dirty="0">
                <a:effectLst>
                  <a:outerShdw blurRad="38100" dist="38100" dir="2700000" algn="tl">
                    <a:srgbClr val="000000">
                      <a:alpha val="43137"/>
                    </a:srgbClr>
                  </a:outerShdw>
                </a:effectLst>
                <a:latin typeface="+mn-lt"/>
                <a:ea typeface="+mn-ea"/>
                <a:cs typeface="ＭＳ Ｐゴシック"/>
              </a:rPr>
              <a:t>. Profesamos un inmenso respeto a este autor. Lea sus obras clásicas y recibirá un buen impacto al ver cuan adelante iba él del pensamiento administrativo de hoy. En el curso de nuestra investigación encontramos muchas compañías que fueron grandemente influidas por los escritos de </a:t>
            </a:r>
            <a:r>
              <a:rPr lang="es-ES_tradnl" sz="2800" b="1" kern="0" dirty="0" err="1">
                <a:effectLst>
                  <a:outerShdw blurRad="38100" dist="38100" dir="2700000" algn="tl">
                    <a:srgbClr val="000000">
                      <a:alpha val="43137"/>
                    </a:srgbClr>
                  </a:outerShdw>
                </a:effectLst>
                <a:latin typeface="+mn-lt"/>
                <a:ea typeface="+mn-ea"/>
                <a:cs typeface="ＭＳ Ｐゴシック"/>
              </a:rPr>
              <a:t>Drucker</a:t>
            </a:r>
            <a:r>
              <a:rPr lang="es-ES_tradnl" sz="2000" b="1" kern="0" dirty="0">
                <a:effectLst>
                  <a:outerShdw blurRad="38100" dist="38100" dir="2700000" algn="tl">
                    <a:srgbClr val="000000">
                      <a:alpha val="43137"/>
                    </a:srgbClr>
                  </a:outerShdw>
                </a:effectLst>
                <a:latin typeface="+mn-lt"/>
                <a:ea typeface="+mn-ea"/>
                <a:cs typeface="ＭＳ Ｐゴシック"/>
              </a:rPr>
              <a:t>.</a:t>
            </a:r>
          </a:p>
          <a:p>
            <a:pPr algn="ctr" defTabSz="457200" eaLnBrk="0" hangingPunct="0">
              <a:spcBef>
                <a:spcPct val="20000"/>
              </a:spcBef>
              <a:defRPr/>
            </a:pPr>
            <a:r>
              <a:rPr lang="es-ES_tradnl" sz="2800" b="1" kern="0" dirty="0">
                <a:solidFill>
                  <a:srgbClr val="99CC00"/>
                </a:solidFill>
                <a:effectLst>
                  <a:outerShdw blurRad="38100" dist="38100" dir="2700000" algn="tl">
                    <a:srgbClr val="000000">
                      <a:alpha val="43137"/>
                    </a:srgbClr>
                  </a:outerShdw>
                </a:effectLst>
                <a:latin typeface="+mn-lt"/>
                <a:ea typeface="+mn-ea"/>
                <a:cs typeface="ＭＳ Ｐゴシック"/>
              </a:rPr>
              <a:t>Collins y Porras: Empresas que perduran</a:t>
            </a:r>
            <a:r>
              <a:rPr lang="es-ES_tradnl" sz="2000" b="1" kern="0" dirty="0">
                <a:solidFill>
                  <a:srgbClr val="FF0000"/>
                </a:solidFill>
                <a:effectLst>
                  <a:outerShdw blurRad="38100" dist="38100" dir="2700000" algn="tl">
                    <a:srgbClr val="000000">
                      <a:alpha val="43137"/>
                    </a:srgbClr>
                  </a:outerShdw>
                </a:effectLst>
                <a:latin typeface="+mn-lt"/>
                <a:ea typeface="+mn-ea"/>
                <a:cs typeface="ＭＳ Ｐゴシック"/>
              </a:rPr>
              <a:t>.</a:t>
            </a:r>
            <a:endParaRPr lang="es-ES" sz="2000" b="1" kern="0" dirty="0">
              <a:solidFill>
                <a:srgbClr val="FF0000"/>
              </a:solidFill>
              <a:effectLst>
                <a:outerShdw blurRad="38100" dist="38100" dir="2700000" algn="tl">
                  <a:srgbClr val="000000">
                    <a:alpha val="43137"/>
                  </a:srgbClr>
                </a:outerShdw>
              </a:effectLst>
              <a:latin typeface="+mn-lt"/>
              <a:ea typeface="+mn-ea"/>
              <a:cs typeface="ＭＳ Ｐゴシック"/>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4294967295"/>
          </p:nvPr>
        </p:nvSpPr>
        <p:spPr>
          <a:xfrm>
            <a:off x="6553200" y="6243638"/>
            <a:ext cx="2133600" cy="457200"/>
          </a:xfrm>
          <a:prstGeom prst="rect">
            <a:avLst/>
          </a:prstGeom>
        </p:spPr>
        <p:txBody>
          <a:bodyPr/>
          <a:lstStyle/>
          <a:p>
            <a:pPr>
              <a:defRPr/>
            </a:pPr>
            <a:fld id="{53AD3142-B1B0-43C6-9DF9-232D9FC68950}" type="slidenum">
              <a:rPr lang="es-ES"/>
              <a:pPr>
                <a:defRPr/>
              </a:pPr>
              <a:t>42</a:t>
            </a:fld>
            <a:endParaRPr lang="es-ES" dirty="0"/>
          </a:p>
        </p:txBody>
      </p:sp>
      <p:sp>
        <p:nvSpPr>
          <p:cNvPr id="5" name="4 Marcador de número de diapositiva"/>
          <p:cNvSpPr txBox="1">
            <a:spLocks noGrp="1"/>
          </p:cNvSpPr>
          <p:nvPr/>
        </p:nvSpPr>
        <p:spPr bwMode="auto">
          <a:xfrm>
            <a:off x="6553200" y="6243638"/>
            <a:ext cx="2133600" cy="457200"/>
          </a:xfrm>
          <a:prstGeom prst="rect">
            <a:avLst/>
          </a:prstGeom>
          <a:noFill/>
          <a:ln>
            <a:miter lim="800000"/>
            <a:headEnd/>
            <a:tailEnd/>
          </a:ln>
        </p:spPr>
        <p:txBody>
          <a:bodyPr anchor="b"/>
          <a:lstStyle/>
          <a:p>
            <a:pPr algn="r">
              <a:defRPr/>
            </a:pPr>
            <a:fld id="{A38A2E63-785C-4D58-8CFB-173E76644AE8}" type="slidenum">
              <a:rPr lang="es-ES" sz="1200">
                <a:effectLst>
                  <a:outerShdw blurRad="38100" dist="38100" dir="2700000" algn="tl">
                    <a:srgbClr val="000000"/>
                  </a:outerShdw>
                </a:effectLst>
              </a:rPr>
              <a:pPr algn="r">
                <a:defRPr/>
              </a:pPr>
              <a:t>42</a:t>
            </a:fld>
            <a:endParaRPr lang="es-ES" sz="1200" dirty="0">
              <a:effectLst>
                <a:outerShdw blurRad="38100" dist="38100" dir="2700000" algn="tl">
                  <a:srgbClr val="000000"/>
                </a:outerShdw>
              </a:effectLst>
            </a:endParaRPr>
          </a:p>
        </p:txBody>
      </p:sp>
      <p:sp>
        <p:nvSpPr>
          <p:cNvPr id="590850" name="Rectangle 2"/>
          <p:cNvSpPr>
            <a:spLocks noGrp="1" noChangeArrowheads="1"/>
          </p:cNvSpPr>
          <p:nvPr>
            <p:ph type="title" idx="4294967295"/>
          </p:nvPr>
        </p:nvSpPr>
        <p:spPr>
          <a:xfrm>
            <a:off x="467544" y="764704"/>
            <a:ext cx="8186738" cy="4824536"/>
          </a:xfrm>
          <a:prstGeom prst="rect">
            <a:avLst/>
          </a:prstGeom>
          <a:ln w="76200">
            <a:noFill/>
          </a:ln>
        </p:spPr>
        <p:txBody>
          <a:bodyPr/>
          <a:lstStyle/>
          <a:p>
            <a:pPr eaLnBrk="1" hangingPunct="1">
              <a:defRPr/>
            </a:pPr>
            <a:r>
              <a:rPr lang="es-ES" sz="2000" b="1" dirty="0" smtClean="0">
                <a:solidFill>
                  <a:srgbClr val="649113"/>
                </a:solidFill>
                <a:effectLst>
                  <a:outerShdw blurRad="38100" dist="38100" dir="2700000" algn="tl">
                    <a:srgbClr val="000000">
                      <a:alpha val="43137"/>
                    </a:srgbClr>
                  </a:outerShdw>
                </a:effectLst>
              </a:rPr>
              <a:t>"Nuestro miedo más profundo no es que seamos inadecuados. Nuestro miedo más profundo es que somos poderosos sin límite. Es nuestra luz, no la oscuridad lo que más nos asusta. Nos preguntamos: ¿quién soy yo para ser brillante, precioso, talentoso y fabuloso? En realidad, ¿quién eres tú para no serlo? Eres hijo del universo. El hecho de jugar a ser pequeño no sirve al mundo. No hay nada iluminador en encogerte para que otras personas cerca de ti no se sientan inseguras. Nacemos para hacer manifiesta la gloria del universo que está dentro de nosotros. No solamente en  algunos de nosotros: Está dentro de todos y cada uno; y mientras dejamos lucir nuestra propia luz, inconscientemente damos permiso a otras personas para hacer lo mismo, y al liberarnos de nuestro miedo, nuestra presencia automáticamente libera a los demás." </a:t>
            </a:r>
            <a:r>
              <a:rPr lang="es-ES" sz="2000" dirty="0" smtClean="0"/>
              <a:t/>
            </a:r>
            <a:br>
              <a:rPr lang="es-ES" sz="2000" dirty="0" smtClean="0"/>
            </a:br>
            <a:r>
              <a:rPr lang="es-ES" sz="2000" dirty="0" smtClean="0"/>
              <a:t/>
            </a:r>
            <a:br>
              <a:rPr lang="es-ES" sz="2000" dirty="0" smtClean="0"/>
            </a:br>
            <a:r>
              <a:rPr lang="es-ES" sz="2000" b="1" dirty="0" smtClean="0">
                <a:effectLst>
                  <a:outerShdw blurRad="38100" dist="38100" dir="2700000" algn="tl">
                    <a:srgbClr val="000000">
                      <a:alpha val="43137"/>
                    </a:srgbClr>
                  </a:outerShdw>
                </a:effectLst>
              </a:rPr>
              <a:t>Poema  de Marianne Williamson citada por</a:t>
            </a:r>
            <a:br>
              <a:rPr lang="es-ES" sz="2000" b="1" dirty="0" smtClean="0">
                <a:effectLst>
                  <a:outerShdw blurRad="38100" dist="38100" dir="2700000" algn="tl">
                    <a:srgbClr val="000000">
                      <a:alpha val="43137"/>
                    </a:srgbClr>
                  </a:outerShdw>
                </a:effectLst>
              </a:rPr>
            </a:br>
            <a:r>
              <a:rPr lang="es-ES" sz="2000" b="1" dirty="0" smtClean="0">
                <a:effectLst>
                  <a:outerShdw blurRad="38100" dist="38100" dir="2700000" algn="tl">
                    <a:srgbClr val="000000">
                      <a:alpha val="43137"/>
                    </a:srgbClr>
                  </a:outerShdw>
                </a:effectLst>
              </a:rPr>
              <a:t> NELSON MANDELA</a:t>
            </a:r>
            <a:endParaRPr lang="es-ES" sz="3600" b="1"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421491513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1 Imagen" descr="interrogacion.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93788" y="2643188"/>
            <a:ext cx="2638425" cy="292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2 CuadroTexto"/>
          <p:cNvSpPr txBox="1"/>
          <p:nvPr/>
        </p:nvSpPr>
        <p:spPr>
          <a:xfrm>
            <a:off x="3286125" y="3714750"/>
            <a:ext cx="5214938" cy="1446213"/>
          </a:xfrm>
          <a:prstGeom prst="rect">
            <a:avLst/>
          </a:prstGeom>
          <a:noFill/>
        </p:spPr>
        <p:txBody>
          <a:bodyPr>
            <a:spAutoFit/>
          </a:bodyPr>
          <a:lstStyle/>
          <a:p>
            <a:pPr>
              <a:defRPr/>
            </a:pPr>
            <a:r>
              <a:rPr lang="es-CO" sz="8800" b="1" dirty="0">
                <a:solidFill>
                  <a:srgbClr val="99CC00"/>
                </a:solidFill>
                <a:effectLst>
                  <a:outerShdw blurRad="38100" dist="38100" dir="2700000" algn="tl">
                    <a:srgbClr val="000000">
                      <a:alpha val="43137"/>
                    </a:srgbClr>
                  </a:outerShdw>
                </a:effectLst>
                <a:latin typeface="+mn-lt"/>
                <a:ea typeface="ＭＳ Ｐゴシック"/>
                <a:cs typeface="ＭＳ Ｐゴシック"/>
              </a:rPr>
              <a:t>Preguntas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6"/>
          <p:cNvSpPr>
            <a:spLocks noGrp="1" noChangeArrowheads="1"/>
          </p:cNvSpPr>
          <p:nvPr>
            <p:ph type="sldNum" sz="quarter" idx="12"/>
          </p:nvPr>
        </p:nvSpPr>
        <p:spPr/>
        <p:txBody>
          <a:bodyPr/>
          <a:lstStyle/>
          <a:p>
            <a:pPr>
              <a:defRPr/>
            </a:pPr>
            <a:fld id="{3BC41D20-9722-404F-923B-10DD6E79F78F}" type="slidenum">
              <a:rPr lang="es-ES"/>
              <a:pPr>
                <a:defRPr/>
              </a:pPr>
              <a:t>44</a:t>
            </a:fld>
            <a:endParaRPr lang="es-ES" dirty="0"/>
          </a:p>
        </p:txBody>
      </p:sp>
      <p:sp>
        <p:nvSpPr>
          <p:cNvPr id="517122" name="Rectangle 2"/>
          <p:cNvSpPr>
            <a:spLocks noGrp="1" noChangeArrowheads="1"/>
          </p:cNvSpPr>
          <p:nvPr>
            <p:ph type="ctrTitle"/>
          </p:nvPr>
        </p:nvSpPr>
        <p:spPr>
          <a:xfrm>
            <a:off x="179512" y="620713"/>
            <a:ext cx="8964488" cy="1584325"/>
          </a:xfrm>
          <a:noFill/>
          <a:ln w="76200">
            <a:noFill/>
          </a:ln>
        </p:spPr>
        <p:txBody>
          <a:bodyPr/>
          <a:lstStyle/>
          <a:p>
            <a:pPr eaLnBrk="1" hangingPunct="1">
              <a:defRPr/>
            </a:pPr>
            <a:r>
              <a:rPr lang="es-CO" sz="4800" b="1" dirty="0" smtClean="0">
                <a:solidFill>
                  <a:srgbClr val="99CC00"/>
                </a:solidFill>
              </a:rPr>
              <a:t>Sed vuestra </a:t>
            </a:r>
            <a:r>
              <a:rPr lang="es-CO" sz="6600" b="1" dirty="0" smtClean="0">
                <a:solidFill>
                  <a:srgbClr val="99CC00"/>
                </a:solidFill>
              </a:rPr>
              <a:t>propia lámpara</a:t>
            </a:r>
            <a:endParaRPr lang="es-CO" sz="4800" b="1" dirty="0" smtClean="0">
              <a:solidFill>
                <a:srgbClr val="99CC00"/>
              </a:solidFill>
            </a:endParaRPr>
          </a:p>
        </p:txBody>
      </p:sp>
      <p:sp>
        <p:nvSpPr>
          <p:cNvPr id="517123" name="Rectangle 3"/>
          <p:cNvSpPr>
            <a:spLocks noGrp="1" noChangeArrowheads="1"/>
          </p:cNvSpPr>
          <p:nvPr>
            <p:ph type="subTitle" idx="1"/>
          </p:nvPr>
        </p:nvSpPr>
        <p:spPr>
          <a:xfrm>
            <a:off x="395858" y="2492375"/>
            <a:ext cx="8352606" cy="3456905"/>
          </a:xfrm>
        </p:spPr>
        <p:txBody>
          <a:bodyPr/>
          <a:lstStyle/>
          <a:p>
            <a:pPr eaLnBrk="1" hangingPunct="1">
              <a:lnSpc>
                <a:spcPct val="80000"/>
              </a:lnSpc>
              <a:defRPr/>
            </a:pPr>
            <a:r>
              <a:rPr lang="es-CO" b="1" dirty="0" smtClean="0">
                <a:effectLst>
                  <a:outerShdw blurRad="38100" dist="38100" dir="2700000" algn="tl">
                    <a:srgbClr val="000000">
                      <a:alpha val="43137"/>
                    </a:srgbClr>
                  </a:outerShdw>
                </a:effectLst>
              </a:rPr>
              <a:t>No aceptéis lo que oigáis decir, no aceptéis la tradición, lo que dicen los libros, ni Los maestros. Sed lámpara para vosotros mismos. Quienes, ahora o después que yo haya muerto, confíen sólo en sí mismos y no busquen ayuda en nadie más, esos serán los que llegarán más alto.</a:t>
            </a:r>
          </a:p>
          <a:p>
            <a:pPr eaLnBrk="1" hangingPunct="1">
              <a:lnSpc>
                <a:spcPct val="80000"/>
              </a:lnSpc>
              <a:defRPr/>
            </a:pPr>
            <a:r>
              <a:rPr lang="es-CO" b="1" dirty="0" smtClean="0">
                <a:effectLst>
                  <a:outerShdw blurRad="38100" dist="38100" dir="2700000" algn="tl">
                    <a:srgbClr val="000000">
                      <a:alpha val="43137"/>
                    </a:srgbClr>
                  </a:outerShdw>
                </a:effectLst>
              </a:rPr>
              <a:t>BUDA</a:t>
            </a:r>
          </a:p>
        </p:txBody>
      </p:sp>
    </p:spTree>
    <p:extLst>
      <p:ext uri="{BB962C8B-B14F-4D97-AF65-F5344CB8AC3E}">
        <p14:creationId xmlns="" xmlns:p14="http://schemas.microsoft.com/office/powerpoint/2010/main" val="56504196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redondeado"/>
          <p:cNvSpPr/>
          <p:nvPr/>
        </p:nvSpPr>
        <p:spPr>
          <a:xfrm>
            <a:off x="428596" y="840702"/>
            <a:ext cx="5857916" cy="500066"/>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CO" sz="3200" b="1" dirty="0"/>
              <a:t>Información Adicional</a:t>
            </a:r>
          </a:p>
        </p:txBody>
      </p:sp>
      <p:sp>
        <p:nvSpPr>
          <p:cNvPr id="40965" name="Rectangle 3"/>
          <p:cNvSpPr>
            <a:spLocks noChangeArrowheads="1"/>
          </p:cNvSpPr>
          <p:nvPr/>
        </p:nvSpPr>
        <p:spPr bwMode="auto">
          <a:xfrm>
            <a:off x="428625" y="2289423"/>
            <a:ext cx="8229600" cy="2579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342900" indent="-342900" algn="ctr">
              <a:lnSpc>
                <a:spcPct val="80000"/>
              </a:lnSpc>
              <a:spcBef>
                <a:spcPct val="20000"/>
              </a:spcBef>
              <a:buClr>
                <a:schemeClr val="hlink"/>
              </a:buClr>
              <a:buSzPct val="90000"/>
              <a:buFont typeface="Wingdings" pitchFamily="2" charset="2"/>
              <a:buNone/>
            </a:pPr>
            <a:r>
              <a:rPr lang="es-ES" sz="3200" b="1" dirty="0">
                <a:effectLst>
                  <a:outerShdw blurRad="38100" dist="38100" dir="2700000" algn="tl">
                    <a:srgbClr val="000000">
                      <a:alpha val="43137"/>
                    </a:srgbClr>
                  </a:outerShdw>
                </a:effectLst>
                <a:latin typeface="Calibri" pitchFamily="34" charset="0"/>
              </a:rPr>
              <a:t>Cualquier información adicional sobre el </a:t>
            </a:r>
          </a:p>
          <a:p>
            <a:pPr marL="342900" indent="-342900" algn="ctr">
              <a:lnSpc>
                <a:spcPct val="80000"/>
              </a:lnSpc>
              <a:spcBef>
                <a:spcPct val="20000"/>
              </a:spcBef>
              <a:buClr>
                <a:schemeClr val="hlink"/>
              </a:buClr>
              <a:buSzPct val="90000"/>
              <a:buFont typeface="Wingdings" pitchFamily="2" charset="2"/>
              <a:buNone/>
            </a:pPr>
            <a:r>
              <a:rPr lang="es-ES" sz="3200" b="1" dirty="0">
                <a:effectLst>
                  <a:outerShdw blurRad="38100" dist="38100" dir="2700000" algn="tl">
                    <a:srgbClr val="000000">
                      <a:alpha val="43137"/>
                    </a:srgbClr>
                  </a:outerShdw>
                </a:effectLst>
                <a:latin typeface="Calibri" pitchFamily="34" charset="0"/>
              </a:rPr>
              <a:t>contenido de esta charla o documentos de soporte que resuman o amplíen lo aquí dicho puede ser solicitados al siguiente  e-</a:t>
            </a:r>
            <a:r>
              <a:rPr lang="es-ES" sz="3600" b="1" dirty="0">
                <a:effectLst>
                  <a:outerShdw blurRad="38100" dist="38100" dir="2700000" algn="tl">
                    <a:srgbClr val="000000">
                      <a:alpha val="43137"/>
                    </a:srgbClr>
                  </a:outerShdw>
                </a:effectLst>
                <a:latin typeface="Calibri" pitchFamily="34" charset="0"/>
              </a:rPr>
              <a:t>mail:</a:t>
            </a:r>
          </a:p>
          <a:p>
            <a:pPr marL="342900" indent="-342900" algn="ctr">
              <a:lnSpc>
                <a:spcPct val="80000"/>
              </a:lnSpc>
              <a:spcBef>
                <a:spcPct val="20000"/>
              </a:spcBef>
              <a:buClr>
                <a:schemeClr val="hlink"/>
              </a:buClr>
              <a:buSzPct val="90000"/>
              <a:buFont typeface="Wingdings" pitchFamily="2" charset="2"/>
              <a:buNone/>
            </a:pPr>
            <a:r>
              <a:rPr lang="es-MX" sz="4000" b="1" u="sng" dirty="0" smtClean="0">
                <a:solidFill>
                  <a:srgbClr val="99CC00"/>
                </a:solidFill>
                <a:effectLst>
                  <a:outerShdw blurRad="38100" dist="38100" dir="2700000" algn="tl">
                    <a:srgbClr val="000000">
                      <a:alpha val="43137"/>
                    </a:srgbClr>
                  </a:outerShdw>
                </a:effectLst>
                <a:latin typeface="Calibri" pitchFamily="34" charset="0"/>
              </a:rPr>
              <a:t>albertomerlano2009@gmail.com</a:t>
            </a:r>
            <a:endParaRPr lang="es-MX" sz="4000" b="1" u="sng" dirty="0">
              <a:solidFill>
                <a:srgbClr val="99CC00"/>
              </a:solidFill>
              <a:effectLst>
                <a:outerShdw blurRad="38100" dist="38100" dir="2700000" algn="tl">
                  <a:srgbClr val="000000">
                    <a:alpha val="43137"/>
                  </a:srgbClr>
                </a:outerShdw>
              </a:effectLst>
              <a:latin typeface="Calibri" pitchFamily="34" charset="0"/>
            </a:endParaRPr>
          </a:p>
          <a:p>
            <a:pPr marL="342900" indent="-342900" algn="ctr">
              <a:lnSpc>
                <a:spcPct val="80000"/>
              </a:lnSpc>
              <a:spcBef>
                <a:spcPct val="20000"/>
              </a:spcBef>
              <a:buClr>
                <a:schemeClr val="hlink"/>
              </a:buClr>
              <a:buSzPct val="90000"/>
              <a:buFont typeface="Wingdings" pitchFamily="2" charset="2"/>
              <a:buNone/>
            </a:pPr>
            <a:endParaRPr lang="es-ES" sz="3200" b="1" dirty="0">
              <a:latin typeface="Calibri"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857250" y="2857500"/>
            <a:ext cx="7819206" cy="1867644"/>
          </a:xfrm>
        </p:spPr>
        <p:txBody>
          <a:bodyPr/>
          <a:lstStyle/>
          <a:p>
            <a:pPr algn="l" eaLnBrk="1" hangingPunct="1">
              <a:tabLst>
                <a:tab pos="4752975" algn="l"/>
              </a:tabLst>
              <a:defRPr/>
            </a:pPr>
            <a:r>
              <a:rPr lang="es-ES" sz="13200" b="1" dirty="0" smtClean="0">
                <a:solidFill>
                  <a:srgbClr val="92D050"/>
                </a:solidFill>
                <a:effectLst>
                  <a:outerShdw blurRad="38100" dist="38100" dir="2700000" algn="tl">
                    <a:srgbClr val="000000">
                      <a:alpha val="43137"/>
                    </a:srgbClr>
                  </a:outerShdw>
                </a:effectLst>
                <a:latin typeface="+mn-lt"/>
              </a:rPr>
              <a:t>Gracias!!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arcador de número de diapositiva"/>
          <p:cNvSpPr>
            <a:spLocks noGrp="1"/>
          </p:cNvSpPr>
          <p:nvPr>
            <p:ph type="sldNum" sz="quarter" idx="4294967295"/>
          </p:nvPr>
        </p:nvSpPr>
        <p:spPr>
          <a:xfrm>
            <a:off x="6553200" y="6243638"/>
            <a:ext cx="2133600" cy="457200"/>
          </a:xfrm>
          <a:prstGeom prst="rect">
            <a:avLst/>
          </a:prstGeom>
        </p:spPr>
        <p:txBody>
          <a:bodyPr/>
          <a:lstStyle/>
          <a:p>
            <a:pPr>
              <a:defRPr/>
            </a:pPr>
            <a:fld id="{E95F82BD-8593-4459-8455-ED6804848442}" type="slidenum">
              <a:rPr lang="es-ES"/>
              <a:pPr>
                <a:defRPr/>
              </a:pPr>
              <a:t>5</a:t>
            </a:fld>
            <a:endParaRPr lang="es-ES" dirty="0"/>
          </a:p>
        </p:txBody>
      </p:sp>
      <p:sp>
        <p:nvSpPr>
          <p:cNvPr id="6" name="Rectangle 46"/>
          <p:cNvSpPr txBox="1">
            <a:spLocks noGrp="1" noChangeArrowheads="1"/>
          </p:cNvSpPr>
          <p:nvPr/>
        </p:nvSpPr>
        <p:spPr bwMode="auto">
          <a:xfrm>
            <a:off x="6553200" y="6243638"/>
            <a:ext cx="2133600" cy="457200"/>
          </a:xfrm>
          <a:prstGeom prst="rect">
            <a:avLst/>
          </a:prstGeom>
          <a:noFill/>
          <a:ln>
            <a:miter lim="800000"/>
            <a:headEnd/>
            <a:tailEnd/>
          </a:ln>
        </p:spPr>
        <p:txBody>
          <a:bodyPr anchor="b"/>
          <a:lstStyle/>
          <a:p>
            <a:pPr algn="r">
              <a:defRPr/>
            </a:pPr>
            <a:fld id="{475467EA-0AD9-43AB-B343-E412B512CC9D}" type="slidenum">
              <a:rPr lang="es-ES" sz="1200">
                <a:effectLst>
                  <a:outerShdw blurRad="38100" dist="38100" dir="2700000" algn="tl">
                    <a:srgbClr val="000000"/>
                  </a:outerShdw>
                </a:effectLst>
              </a:rPr>
              <a:pPr algn="r">
                <a:defRPr/>
              </a:pPr>
              <a:t>5</a:t>
            </a:fld>
            <a:endParaRPr lang="es-ES" sz="1200" dirty="0">
              <a:effectLst>
                <a:outerShdw blurRad="38100" dist="38100" dir="2700000" algn="tl">
                  <a:srgbClr val="000000"/>
                </a:outerShdw>
              </a:effectLst>
            </a:endParaRPr>
          </a:p>
        </p:txBody>
      </p:sp>
      <p:sp>
        <p:nvSpPr>
          <p:cNvPr id="518146" name="Rectangle 2"/>
          <p:cNvSpPr>
            <a:spLocks noGrp="1" noChangeArrowheads="1"/>
          </p:cNvSpPr>
          <p:nvPr>
            <p:ph type="ctrTitle" idx="4294967295"/>
          </p:nvPr>
        </p:nvSpPr>
        <p:spPr>
          <a:xfrm>
            <a:off x="428596" y="357166"/>
            <a:ext cx="8147248" cy="1368151"/>
          </a:xfrm>
          <a:prstGeom prst="rect">
            <a:avLst/>
          </a:prstGeom>
          <a:noFill/>
          <a:ln w="76200">
            <a:solidFill>
              <a:schemeClr val="bg1"/>
            </a:solidFill>
          </a:ln>
        </p:spPr>
        <p:txBody>
          <a:bodyPr/>
          <a:lstStyle/>
          <a:p>
            <a:pPr algn="l" eaLnBrk="1" hangingPunct="1">
              <a:defRPr/>
            </a:pPr>
            <a:r>
              <a:rPr lang="es-CO" sz="3600" b="1" dirty="0" smtClean="0">
                <a:solidFill>
                  <a:srgbClr val="649113"/>
                </a:solidFill>
                <a:latin typeface="+mn-lt"/>
              </a:rPr>
              <a:t>Conclusión de la investigación de </a:t>
            </a:r>
            <a:r>
              <a:rPr lang="es-CO" sz="3600" b="1" dirty="0" err="1" smtClean="0">
                <a:solidFill>
                  <a:srgbClr val="649113"/>
                </a:solidFill>
                <a:latin typeface="+mn-lt"/>
              </a:rPr>
              <a:t>Sterling</a:t>
            </a:r>
            <a:r>
              <a:rPr lang="es-CO" sz="3600" b="1" dirty="0" smtClean="0">
                <a:solidFill>
                  <a:srgbClr val="649113"/>
                </a:solidFill>
                <a:latin typeface="+mn-lt"/>
              </a:rPr>
              <a:t> Livingston - Harvard</a:t>
            </a:r>
            <a:endParaRPr lang="es-ES" sz="3600" b="1" dirty="0">
              <a:solidFill>
                <a:srgbClr val="649113"/>
              </a:solidFill>
              <a:latin typeface="+mn-lt"/>
            </a:endParaRPr>
          </a:p>
        </p:txBody>
      </p:sp>
      <p:sp>
        <p:nvSpPr>
          <p:cNvPr id="518147" name="Rectangle 3"/>
          <p:cNvSpPr>
            <a:spLocks noGrp="1" noChangeArrowheads="1"/>
          </p:cNvSpPr>
          <p:nvPr>
            <p:ph type="subTitle" idx="4294967295"/>
          </p:nvPr>
        </p:nvSpPr>
        <p:spPr>
          <a:xfrm>
            <a:off x="474954" y="2143116"/>
            <a:ext cx="8026136" cy="2736304"/>
          </a:xfrm>
          <a:prstGeom prst="rect">
            <a:avLst/>
          </a:prstGeom>
        </p:spPr>
        <p:txBody>
          <a:bodyPr/>
          <a:lstStyle/>
          <a:p>
            <a:pPr marL="0" indent="0" algn="ctr" eaLnBrk="1" hangingPunct="1">
              <a:lnSpc>
                <a:spcPct val="80000"/>
              </a:lnSpc>
              <a:buFont typeface="Wingdings" pitchFamily="2" charset="2"/>
              <a:buNone/>
              <a:defRPr/>
            </a:pPr>
            <a:r>
              <a:rPr lang="es-ES" sz="3600" b="1" dirty="0" smtClean="0"/>
              <a:t>No es posible predecir cuan exitoso va a ser un gerente en su  trabajo basándose en el número de títulos que posee, las notas, o los programas de formación de  ejecutivos en los que ha participado.</a:t>
            </a:r>
            <a:endParaRPr lang="es-ES" sz="3600" b="1" dirty="0"/>
          </a:p>
        </p:txBody>
      </p:sp>
    </p:spTree>
    <p:extLst>
      <p:ext uri="{BB962C8B-B14F-4D97-AF65-F5344CB8AC3E}">
        <p14:creationId xmlns="" xmlns:p14="http://schemas.microsoft.com/office/powerpoint/2010/main" val="35792653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Text Box 2"/>
          <p:cNvSpPr txBox="1">
            <a:spLocks noChangeArrowheads="1"/>
          </p:cNvSpPr>
          <p:nvPr/>
        </p:nvSpPr>
        <p:spPr bwMode="auto">
          <a:xfrm>
            <a:off x="590550" y="261938"/>
            <a:ext cx="8143875" cy="5632311"/>
          </a:xfrm>
          <a:prstGeom prst="rect">
            <a:avLst/>
          </a:prstGeom>
          <a:noFill/>
          <a:ln w="76200">
            <a:noFill/>
            <a:miter lim="800000"/>
            <a:headEnd/>
            <a:tailEnd/>
          </a:ln>
          <a:effectLst/>
        </p:spPr>
        <p:txBody>
          <a:bodyPr>
            <a:spAutoFit/>
          </a:bodyPr>
          <a:lstStyle/>
          <a:p>
            <a:pPr algn="ctr">
              <a:defRPr/>
            </a:pPr>
            <a:r>
              <a:rPr kumimoji="1" lang="es-ES_tradnl" sz="2400" b="1" dirty="0" smtClean="0">
                <a:effectLst>
                  <a:outerShdw blurRad="38100" dist="38100" dir="2700000" algn="tl">
                    <a:srgbClr val="000000">
                      <a:alpha val="43137"/>
                    </a:srgbClr>
                  </a:outerShdw>
                </a:effectLst>
                <a:latin typeface="+mn-lt"/>
              </a:rPr>
              <a:t>Solo </a:t>
            </a:r>
            <a:r>
              <a:rPr kumimoji="1" lang="es-ES_tradnl" sz="2400" b="1" dirty="0">
                <a:effectLst>
                  <a:outerShdw blurRad="38100" dist="38100" dir="2700000" algn="tl">
                    <a:srgbClr val="000000">
                      <a:alpha val="43137"/>
                    </a:srgbClr>
                  </a:outerShdw>
                </a:effectLst>
                <a:latin typeface="+mn-lt"/>
              </a:rPr>
              <a:t>el 40% de las 100 compañías más grandes de </a:t>
            </a:r>
          </a:p>
          <a:p>
            <a:pPr algn="ctr">
              <a:defRPr/>
            </a:pPr>
            <a:r>
              <a:rPr kumimoji="1" lang="es-ES_tradnl" sz="2400" b="1" dirty="0">
                <a:effectLst>
                  <a:outerShdw blurRad="38100" dist="38100" dir="2700000" algn="tl">
                    <a:srgbClr val="000000">
                      <a:alpha val="43137"/>
                    </a:srgbClr>
                  </a:outerShdw>
                </a:effectLst>
                <a:latin typeface="+mn-lt"/>
              </a:rPr>
              <a:t>Estados Unidos están dirigidas por MBA.</a:t>
            </a:r>
          </a:p>
          <a:p>
            <a:pPr algn="ctr">
              <a:defRPr/>
            </a:pPr>
            <a:endParaRPr kumimoji="1" lang="es-ES_tradnl" sz="2400" b="1" dirty="0">
              <a:effectLst>
                <a:outerShdw blurRad="38100" dist="38100" dir="2700000" algn="tl">
                  <a:srgbClr val="000000">
                    <a:alpha val="43137"/>
                  </a:srgbClr>
                </a:outerShdw>
              </a:effectLst>
              <a:latin typeface="+mn-lt"/>
            </a:endParaRPr>
          </a:p>
          <a:p>
            <a:pPr algn="ctr">
              <a:defRPr/>
            </a:pPr>
            <a:r>
              <a:rPr kumimoji="1" lang="es-ES_tradnl" sz="2400" b="1" dirty="0">
                <a:effectLst>
                  <a:outerShdw blurRad="38100" dist="38100" dir="2700000" algn="tl">
                    <a:srgbClr val="000000">
                      <a:alpha val="43137"/>
                    </a:srgbClr>
                  </a:outerShdw>
                </a:effectLst>
                <a:latin typeface="+mn-lt"/>
              </a:rPr>
              <a:t>De las más nombradas como empresas exitosas Bob Galvin de Motorola, Steve Jobs de Apple y Bill Gates de Microsoft no terminaron sus carreras de pregrado. Andy Grove de Intel y Jack Welch de General Electronic son PhD en Ingeniería Química.</a:t>
            </a:r>
          </a:p>
          <a:p>
            <a:pPr algn="ctr">
              <a:defRPr/>
            </a:pPr>
            <a:endParaRPr kumimoji="1" lang="es-ES_tradnl" sz="2400" b="1" dirty="0">
              <a:effectLst>
                <a:outerShdw blurRad="38100" dist="38100" dir="2700000" algn="tl">
                  <a:srgbClr val="000000">
                    <a:alpha val="43137"/>
                  </a:srgbClr>
                </a:outerShdw>
              </a:effectLst>
              <a:latin typeface="+mn-lt"/>
            </a:endParaRPr>
          </a:p>
          <a:p>
            <a:pPr algn="ctr">
              <a:defRPr/>
            </a:pPr>
            <a:r>
              <a:rPr kumimoji="1" lang="es-ES_tradnl" sz="2400" b="1" dirty="0">
                <a:effectLst>
                  <a:outerShdw blurRad="38100" dist="38100" dir="2700000" algn="tl">
                    <a:srgbClr val="000000">
                      <a:alpha val="43137"/>
                    </a:srgbClr>
                  </a:outerShdw>
                </a:effectLst>
                <a:latin typeface="+mn-lt"/>
              </a:rPr>
              <a:t>Las 33 empresas señaladas por Fortune en 1999 como mal dirigidas por sus Presidentes debido a falta de destreza para manejar personal o por malas ejecutorias, el 40% de los nombrados tienen grado de MBA</a:t>
            </a:r>
            <a:r>
              <a:rPr kumimoji="1" lang="es-ES_tradnl" sz="2400" b="1" dirty="0">
                <a:latin typeface="+mn-lt"/>
              </a:rPr>
              <a:t>.</a:t>
            </a:r>
          </a:p>
          <a:p>
            <a:pPr algn="ctr">
              <a:defRPr/>
            </a:pPr>
            <a:endParaRPr kumimoji="1" lang="es-ES_tradnl" sz="2400" b="1" dirty="0">
              <a:effectLst>
                <a:outerShdw blurRad="38100" dist="38100" dir="2700000" algn="tl">
                  <a:srgbClr val="000000"/>
                </a:outerShdw>
              </a:effectLst>
              <a:latin typeface="+mn-lt"/>
            </a:endParaRPr>
          </a:p>
          <a:p>
            <a:pPr algn="ctr">
              <a:defRPr/>
            </a:pPr>
            <a:r>
              <a:rPr kumimoji="1" lang="es-ES_tradnl" b="1" dirty="0">
                <a:solidFill>
                  <a:srgbClr val="71BA40"/>
                </a:solidFill>
                <a:effectLst>
                  <a:outerShdw blurRad="38100" dist="38100" dir="2700000" algn="tl">
                    <a:srgbClr val="000000">
                      <a:alpha val="43137"/>
                    </a:srgbClr>
                  </a:outerShdw>
                </a:effectLst>
                <a:latin typeface="+mn-lt"/>
              </a:rPr>
              <a:t>Henry Mintzberg y Joseph Lampel, FORTUNE de febrero 19 de 2001. Pag. 105</a:t>
            </a:r>
            <a:r>
              <a:rPr kumimoji="1" lang="es-ES_tradnl" sz="2400" dirty="0">
                <a:solidFill>
                  <a:srgbClr val="71BA40"/>
                </a:solidFill>
                <a:effectLst>
                  <a:outerShdw blurRad="38100" dist="38100" dir="2700000" algn="tl">
                    <a:srgbClr val="000000">
                      <a:alpha val="43137"/>
                    </a:srgbClr>
                  </a:outerShdw>
                </a:effectLst>
                <a:latin typeface="+mn-lt"/>
              </a:rPr>
              <a:t>  </a:t>
            </a:r>
            <a:endParaRPr kumimoji="1" lang="es-ES" sz="2400" dirty="0">
              <a:solidFill>
                <a:srgbClr val="71BA40"/>
              </a:solidFill>
              <a:effectLst>
                <a:outerShdw blurRad="38100" dist="38100" dir="2700000" algn="tl">
                  <a:srgbClr val="000000">
                    <a:alpha val="43137"/>
                  </a:srgbClr>
                </a:outerShdw>
              </a:effectLst>
              <a:latin typeface="+mn-lt"/>
            </a:endParaRPr>
          </a:p>
        </p:txBody>
      </p:sp>
      <p:sp>
        <p:nvSpPr>
          <p:cNvPr id="3" name="2 Marcador de número de diapositiva"/>
          <p:cNvSpPr>
            <a:spLocks noGrp="1"/>
          </p:cNvSpPr>
          <p:nvPr>
            <p:ph type="sldNum" sz="quarter" idx="4294967295"/>
          </p:nvPr>
        </p:nvSpPr>
        <p:spPr>
          <a:xfrm>
            <a:off x="6553200" y="6243638"/>
            <a:ext cx="2133600" cy="457200"/>
          </a:xfrm>
          <a:prstGeom prst="rect">
            <a:avLst/>
          </a:prstGeom>
        </p:spPr>
        <p:txBody>
          <a:bodyPr/>
          <a:lstStyle/>
          <a:p>
            <a:pPr>
              <a:defRPr/>
            </a:pPr>
            <a:fld id="{8A7FFE1B-B22D-4CAA-968F-BEDB56E574EC}" type="slidenum">
              <a:rPr lang="es-ES" smtClean="0"/>
              <a:pPr>
                <a:defRPr/>
              </a:pPr>
              <a:t>6</a:t>
            </a:fld>
            <a:endParaRPr lang="es-ES" dirty="0"/>
          </a:p>
        </p:txBody>
      </p:sp>
    </p:spTree>
    <p:extLst>
      <p:ext uri="{BB962C8B-B14F-4D97-AF65-F5344CB8AC3E}">
        <p14:creationId xmlns="" xmlns:p14="http://schemas.microsoft.com/office/powerpoint/2010/main" val="41670698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arcador de número de diapositiva"/>
          <p:cNvSpPr txBox="1">
            <a:spLocks noGrp="1"/>
          </p:cNvSpPr>
          <p:nvPr/>
        </p:nvSpPr>
        <p:spPr bwMode="auto">
          <a:xfrm>
            <a:off x="8744008" y="6215082"/>
            <a:ext cx="400024" cy="457200"/>
          </a:xfrm>
          <a:prstGeom prst="rect">
            <a:avLst/>
          </a:prstGeom>
          <a:noFill/>
          <a:ln>
            <a:miter lim="800000"/>
            <a:headEnd/>
            <a:tailEnd/>
          </a:ln>
        </p:spPr>
        <p:txBody>
          <a:bodyPr anchor="b"/>
          <a:lstStyle/>
          <a:p>
            <a:pPr algn="r">
              <a:defRPr/>
            </a:pPr>
            <a:fld id="{D2653AE5-9DB1-43F8-9895-71314D7C2A2F}" type="slidenum">
              <a:rPr lang="es-ES" sz="1200">
                <a:effectLst>
                  <a:outerShdw blurRad="38100" dist="38100" dir="2700000" algn="tl">
                    <a:srgbClr val="000000"/>
                  </a:outerShdw>
                </a:effectLst>
              </a:rPr>
              <a:pPr algn="r">
                <a:defRPr/>
              </a:pPr>
              <a:t>7</a:t>
            </a:fld>
            <a:endParaRPr lang="es-ES" sz="1200" dirty="0">
              <a:effectLst>
                <a:outerShdw blurRad="38100" dist="38100" dir="2700000" algn="tl">
                  <a:srgbClr val="000000"/>
                </a:outerShdw>
              </a:effectLst>
            </a:endParaRPr>
          </a:p>
        </p:txBody>
      </p:sp>
      <p:sp>
        <p:nvSpPr>
          <p:cNvPr id="520194" name="Rectangle 2"/>
          <p:cNvSpPr>
            <a:spLocks noGrp="1" noChangeArrowheads="1"/>
          </p:cNvSpPr>
          <p:nvPr>
            <p:ph type="title" idx="4294967295"/>
          </p:nvPr>
        </p:nvSpPr>
        <p:spPr>
          <a:xfrm>
            <a:off x="457200" y="142852"/>
            <a:ext cx="8362950" cy="2016125"/>
          </a:xfrm>
          <a:prstGeom prst="rect">
            <a:avLst/>
          </a:prstGeom>
          <a:noFill/>
          <a:ln w="76200">
            <a:noFill/>
          </a:ln>
        </p:spPr>
        <p:txBody>
          <a:bodyPr/>
          <a:lstStyle/>
          <a:p>
            <a:pPr eaLnBrk="1" hangingPunct="1">
              <a:defRPr/>
            </a:pPr>
            <a:r>
              <a:rPr lang="es-CO" sz="4000" b="1" dirty="0" smtClean="0">
                <a:solidFill>
                  <a:srgbClr val="649113"/>
                </a:solidFill>
              </a:rPr>
              <a:t>Ejecutivos</a:t>
            </a:r>
            <a:r>
              <a:rPr lang="es-CO" sz="4800" b="1" dirty="0" smtClean="0">
                <a:solidFill>
                  <a:srgbClr val="649113"/>
                </a:solidFill>
              </a:rPr>
              <a:t> 100 </a:t>
            </a:r>
            <a:r>
              <a:rPr lang="es-CO" sz="4000" b="1" dirty="0" smtClean="0">
                <a:solidFill>
                  <a:srgbClr val="649113"/>
                </a:solidFill>
              </a:rPr>
              <a:t>empresas más grandes </a:t>
            </a:r>
            <a:r>
              <a:rPr lang="es-CO" sz="3200" b="1" dirty="0" smtClean="0">
                <a:solidFill>
                  <a:srgbClr val="649113"/>
                </a:solidFill>
              </a:rPr>
              <a:t>(</a:t>
            </a:r>
            <a:r>
              <a:rPr lang="es-CO" sz="3200" b="1" dirty="0">
                <a:solidFill>
                  <a:srgbClr val="649113"/>
                </a:solidFill>
              </a:rPr>
              <a:t>Fuente: Semana Abril 25-2005)</a:t>
            </a:r>
          </a:p>
        </p:txBody>
      </p:sp>
      <p:sp>
        <p:nvSpPr>
          <p:cNvPr id="520195" name="Rectangle 3"/>
          <p:cNvSpPr>
            <a:spLocks noGrp="1" noChangeArrowheads="1"/>
          </p:cNvSpPr>
          <p:nvPr>
            <p:ph type="body" idx="4294967295"/>
          </p:nvPr>
        </p:nvSpPr>
        <p:spPr>
          <a:xfrm>
            <a:off x="428596" y="1687524"/>
            <a:ext cx="8229600" cy="3384550"/>
          </a:xfrm>
          <a:prstGeom prst="rect">
            <a:avLst/>
          </a:prstGeom>
          <a:ln w="76200">
            <a:noFill/>
          </a:ln>
        </p:spPr>
        <p:txBody>
          <a:bodyPr/>
          <a:lstStyle/>
          <a:p>
            <a:pPr eaLnBrk="1" hangingPunct="1">
              <a:lnSpc>
                <a:spcPct val="90000"/>
              </a:lnSpc>
              <a:defRPr/>
            </a:pPr>
            <a:r>
              <a:rPr lang="es-CO" sz="4400" b="1" dirty="0"/>
              <a:t>37% </a:t>
            </a:r>
            <a:r>
              <a:rPr lang="es-CO" b="1" dirty="0"/>
              <a:t>estudiaron Ingeniería.</a:t>
            </a:r>
          </a:p>
          <a:p>
            <a:pPr eaLnBrk="1" hangingPunct="1">
              <a:lnSpc>
                <a:spcPct val="90000"/>
              </a:lnSpc>
              <a:defRPr/>
            </a:pPr>
            <a:r>
              <a:rPr lang="es-CO" sz="4400" b="1" dirty="0"/>
              <a:t>18% </a:t>
            </a:r>
            <a:r>
              <a:rPr lang="es-CO" b="1" dirty="0"/>
              <a:t>Economía. </a:t>
            </a:r>
          </a:p>
          <a:p>
            <a:pPr eaLnBrk="1" hangingPunct="1">
              <a:lnSpc>
                <a:spcPct val="90000"/>
              </a:lnSpc>
              <a:defRPr/>
            </a:pPr>
            <a:r>
              <a:rPr lang="es-CO" sz="4400" b="1" dirty="0"/>
              <a:t>16% </a:t>
            </a:r>
            <a:r>
              <a:rPr lang="es-CO" b="1" dirty="0"/>
              <a:t>Administración. </a:t>
            </a:r>
          </a:p>
          <a:p>
            <a:pPr eaLnBrk="1" hangingPunct="1">
              <a:lnSpc>
                <a:spcPct val="90000"/>
              </a:lnSpc>
              <a:defRPr/>
            </a:pPr>
            <a:r>
              <a:rPr lang="es-CO" sz="4400" b="1" dirty="0"/>
              <a:t>12% </a:t>
            </a:r>
            <a:r>
              <a:rPr lang="es-CO" b="1" dirty="0"/>
              <a:t>Derecho.</a:t>
            </a:r>
          </a:p>
          <a:p>
            <a:pPr eaLnBrk="1" hangingPunct="1">
              <a:lnSpc>
                <a:spcPct val="90000"/>
              </a:lnSpc>
              <a:defRPr/>
            </a:pPr>
            <a:r>
              <a:rPr lang="es-ES" sz="4400" b="1" dirty="0"/>
              <a:t>36% </a:t>
            </a:r>
            <a:r>
              <a:rPr lang="es-ES" b="1" dirty="0"/>
              <a:t>tienen un MBA. </a:t>
            </a:r>
          </a:p>
          <a:p>
            <a:pPr eaLnBrk="1" hangingPunct="1">
              <a:lnSpc>
                <a:spcPct val="90000"/>
              </a:lnSpc>
              <a:defRPr/>
            </a:pPr>
            <a:r>
              <a:rPr lang="es-ES" sz="4400" b="1" dirty="0"/>
              <a:t>21% </a:t>
            </a:r>
            <a:r>
              <a:rPr lang="es-ES" b="1" dirty="0"/>
              <a:t>tienen una Alta Gerencia.</a:t>
            </a:r>
            <a:endParaRPr lang="es-CO" b="1" dirty="0"/>
          </a:p>
        </p:txBody>
      </p:sp>
    </p:spTree>
    <p:extLst>
      <p:ext uri="{BB962C8B-B14F-4D97-AF65-F5344CB8AC3E}">
        <p14:creationId xmlns="" xmlns:p14="http://schemas.microsoft.com/office/powerpoint/2010/main" val="28536768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4294967295"/>
          </p:nvPr>
        </p:nvSpPr>
        <p:spPr>
          <a:xfrm>
            <a:off x="6553200" y="6243638"/>
            <a:ext cx="2133600" cy="457200"/>
          </a:xfrm>
          <a:prstGeom prst="rect">
            <a:avLst/>
          </a:prstGeom>
        </p:spPr>
        <p:txBody>
          <a:bodyPr/>
          <a:lstStyle/>
          <a:p>
            <a:pPr>
              <a:defRPr/>
            </a:pPr>
            <a:fld id="{F5B8386F-285E-44D9-A624-FA9047963913}" type="slidenum">
              <a:rPr lang="es-CO"/>
              <a:pPr>
                <a:defRPr/>
              </a:pPr>
              <a:t>8</a:t>
            </a:fld>
            <a:endParaRPr lang="es-CO"/>
          </a:p>
        </p:txBody>
      </p:sp>
      <p:sp>
        <p:nvSpPr>
          <p:cNvPr id="5" name="4 Marcador de número de diapositiva"/>
          <p:cNvSpPr txBox="1">
            <a:spLocks noGrp="1"/>
          </p:cNvSpPr>
          <p:nvPr/>
        </p:nvSpPr>
        <p:spPr bwMode="auto">
          <a:xfrm>
            <a:off x="6553200" y="6243638"/>
            <a:ext cx="2133600" cy="457200"/>
          </a:xfrm>
          <a:prstGeom prst="rect">
            <a:avLst/>
          </a:prstGeom>
          <a:noFill/>
          <a:ln>
            <a:miter lim="800000"/>
            <a:headEnd/>
            <a:tailEnd/>
          </a:ln>
        </p:spPr>
        <p:txBody>
          <a:bodyPr anchor="b"/>
          <a:lstStyle/>
          <a:p>
            <a:pPr algn="r">
              <a:defRPr/>
            </a:pPr>
            <a:fld id="{CC25A286-A278-444C-8382-FAD52A1E0001}" type="slidenum">
              <a:rPr lang="es-CO" sz="1200">
                <a:effectLst>
                  <a:outerShdw blurRad="38100" dist="38100" dir="2700000" algn="tl">
                    <a:srgbClr val="000000"/>
                  </a:outerShdw>
                </a:effectLst>
              </a:rPr>
              <a:pPr algn="r">
                <a:defRPr/>
              </a:pPr>
              <a:t>8</a:t>
            </a:fld>
            <a:endParaRPr lang="es-CO" sz="1200">
              <a:effectLst>
                <a:outerShdw blurRad="38100" dist="38100" dir="2700000" algn="tl">
                  <a:srgbClr val="000000"/>
                </a:outerShdw>
              </a:effectLst>
            </a:endParaRPr>
          </a:p>
        </p:txBody>
      </p:sp>
      <p:sp>
        <p:nvSpPr>
          <p:cNvPr id="516098" name="Rectangle 2"/>
          <p:cNvSpPr>
            <a:spLocks noGrp="1" noChangeArrowheads="1"/>
          </p:cNvSpPr>
          <p:nvPr>
            <p:ph type="title" idx="4294967295"/>
          </p:nvPr>
        </p:nvSpPr>
        <p:spPr>
          <a:xfrm>
            <a:off x="521460" y="404664"/>
            <a:ext cx="8165340" cy="4968552"/>
          </a:xfrm>
          <a:prstGeom prst="rect">
            <a:avLst/>
          </a:prstGeom>
          <a:ln w="76200">
            <a:noFill/>
          </a:ln>
        </p:spPr>
        <p:txBody>
          <a:bodyPr/>
          <a:lstStyle/>
          <a:p>
            <a:pPr eaLnBrk="1" hangingPunct="1">
              <a:defRPr/>
            </a:pPr>
            <a:r>
              <a:rPr kumimoji="1" lang="es-ES_tradnl" sz="8000" b="1" dirty="0" smtClean="0">
                <a:solidFill>
                  <a:srgbClr val="649113"/>
                </a:solidFill>
                <a:effectLst>
                  <a:outerShdw blurRad="38100" dist="38100" dir="2700000" algn="tl">
                    <a:srgbClr val="000000"/>
                  </a:outerShdw>
                </a:effectLst>
              </a:rPr>
              <a:t>La administración es un </a:t>
            </a:r>
            <a:br>
              <a:rPr kumimoji="1" lang="es-ES_tradnl" sz="8000" b="1" dirty="0" smtClean="0">
                <a:solidFill>
                  <a:srgbClr val="649113"/>
                </a:solidFill>
                <a:effectLst>
                  <a:outerShdw blurRad="38100" dist="38100" dir="2700000" algn="tl">
                    <a:srgbClr val="000000"/>
                  </a:outerShdw>
                </a:effectLst>
              </a:rPr>
            </a:br>
            <a:r>
              <a:rPr kumimoji="1" lang="es-ES_tradnl" sz="9600" b="1" dirty="0" smtClean="0">
                <a:solidFill>
                  <a:srgbClr val="99CC00"/>
                </a:solidFill>
                <a:effectLst>
                  <a:outerShdw blurRad="38100" dist="38100" dir="2700000" algn="tl">
                    <a:srgbClr val="000000"/>
                  </a:outerShdw>
                </a:effectLst>
              </a:rPr>
              <a:t>arte humanístico.</a:t>
            </a:r>
            <a:r>
              <a:rPr kumimoji="1" lang="es-ES_tradnl" sz="6000" b="1" dirty="0" smtClean="0">
                <a:solidFill>
                  <a:srgbClr val="99CC00"/>
                </a:solidFill>
                <a:effectLst>
                  <a:outerShdw blurRad="38100" dist="38100" dir="2700000" algn="tl">
                    <a:srgbClr val="000000"/>
                  </a:outerShdw>
                </a:effectLst>
              </a:rPr>
              <a:t/>
            </a:r>
            <a:br>
              <a:rPr kumimoji="1" lang="es-ES_tradnl" sz="6000" b="1" dirty="0" smtClean="0">
                <a:solidFill>
                  <a:srgbClr val="99CC00"/>
                </a:solidFill>
                <a:effectLst>
                  <a:outerShdw blurRad="38100" dist="38100" dir="2700000" algn="tl">
                    <a:srgbClr val="000000"/>
                  </a:outerShdw>
                </a:effectLst>
              </a:rPr>
            </a:br>
            <a:endParaRPr kumimoji="1" lang="es-ES" sz="4800" b="1" dirty="0">
              <a:solidFill>
                <a:srgbClr val="99CC00"/>
              </a:solidFill>
              <a:effectLst>
                <a:outerShdw blurRad="38100" dist="38100" dir="2700000" algn="tl">
                  <a:srgbClr val="000000"/>
                </a:outerShdw>
              </a:effectLst>
            </a:endParaRPr>
          </a:p>
        </p:txBody>
      </p:sp>
    </p:spTree>
    <p:extLst>
      <p:ext uri="{BB962C8B-B14F-4D97-AF65-F5344CB8AC3E}">
        <p14:creationId xmlns="" xmlns:p14="http://schemas.microsoft.com/office/powerpoint/2010/main" val="24990801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4294967295"/>
          </p:nvPr>
        </p:nvSpPr>
        <p:spPr>
          <a:xfrm>
            <a:off x="6553200" y="6248400"/>
            <a:ext cx="2590800" cy="457200"/>
          </a:xfrm>
          <a:prstGeom prst="rect">
            <a:avLst/>
          </a:prstGeom>
        </p:spPr>
        <p:txBody>
          <a:bodyPr/>
          <a:lstStyle/>
          <a:p>
            <a:pPr algn="r">
              <a:defRPr/>
            </a:pPr>
            <a:fld id="{BB1CDB97-85B5-4BBB-9182-D4F6530742AA}" type="slidenum">
              <a:rPr lang="es-ES" sz="1400"/>
              <a:pPr algn="r">
                <a:defRPr/>
              </a:pPr>
              <a:t>9</a:t>
            </a:fld>
            <a:endParaRPr lang="es-ES" sz="1400" dirty="0"/>
          </a:p>
        </p:txBody>
      </p:sp>
      <p:sp>
        <p:nvSpPr>
          <p:cNvPr id="5" name="3 Marcador de número de diapositiva"/>
          <p:cNvSpPr txBox="1">
            <a:spLocks noGrp="1"/>
          </p:cNvSpPr>
          <p:nvPr/>
        </p:nvSpPr>
        <p:spPr bwMode="auto">
          <a:xfrm>
            <a:off x="6553200" y="6248400"/>
            <a:ext cx="2133600" cy="457200"/>
          </a:xfrm>
          <a:prstGeom prst="rect">
            <a:avLst/>
          </a:prstGeom>
          <a:noFill/>
          <a:ln>
            <a:miter lim="800000"/>
            <a:headEnd/>
            <a:tailEnd/>
          </a:ln>
        </p:spPr>
        <p:txBody>
          <a:bodyPr anchor="b"/>
          <a:lstStyle/>
          <a:p>
            <a:pPr algn="r">
              <a:defRPr/>
            </a:pPr>
            <a:endParaRPr lang="es-ES" sz="1200" dirty="0">
              <a:effectLst>
                <a:outerShdw blurRad="38100" dist="38100" dir="2700000" algn="tl">
                  <a:srgbClr val="000000"/>
                </a:outerShdw>
              </a:effectLst>
              <a:latin typeface="+mn-lt"/>
            </a:endParaRPr>
          </a:p>
        </p:txBody>
      </p:sp>
      <p:sp>
        <p:nvSpPr>
          <p:cNvPr id="6" name="Rectangle 2"/>
          <p:cNvSpPr txBox="1">
            <a:spLocks noChangeArrowheads="1"/>
          </p:cNvSpPr>
          <p:nvPr/>
        </p:nvSpPr>
        <p:spPr>
          <a:xfrm>
            <a:off x="324544" y="2546940"/>
            <a:ext cx="9144000" cy="1371600"/>
          </a:xfrm>
          <a:prstGeom prst="rect">
            <a:avLst/>
          </a:prstGeom>
        </p:spPr>
        <p:txBody>
          <a:bodyPr/>
          <a:lstStyle/>
          <a:p>
            <a:pPr algn="ctr" defTabSz="457200">
              <a:tabLst>
                <a:tab pos="4752975" algn="l"/>
              </a:tabLst>
              <a:defRPr/>
            </a:pPr>
            <a:r>
              <a:rPr lang="es-ES" sz="13800" b="1" kern="0" dirty="0" smtClean="0">
                <a:solidFill>
                  <a:srgbClr val="99CC00"/>
                </a:solidFill>
                <a:latin typeface="+mn-lt"/>
                <a:ea typeface="+mj-ea"/>
                <a:cs typeface="ＭＳ Ｐゴシック"/>
              </a:rPr>
              <a:t>La Tarea</a:t>
            </a:r>
            <a:endParaRPr lang="es-ES" sz="13800" b="1" kern="0" dirty="0">
              <a:solidFill>
                <a:srgbClr val="99CC00"/>
              </a:solidFill>
              <a:latin typeface="+mn-lt"/>
              <a:ea typeface="+mj-ea"/>
              <a:cs typeface="ＭＳ Ｐゴシック"/>
            </a:endParaRPr>
          </a:p>
        </p:txBody>
      </p:sp>
      <p:sp>
        <p:nvSpPr>
          <p:cNvPr id="7" name="6 Rectángulo"/>
          <p:cNvSpPr/>
          <p:nvPr/>
        </p:nvSpPr>
        <p:spPr>
          <a:xfrm>
            <a:off x="1253206" y="3918535"/>
            <a:ext cx="7531770" cy="224676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r">
              <a:defRPr/>
            </a:pPr>
            <a:r>
              <a:rPr lang="es-ES" sz="9600" b="1" dirty="0" smtClean="0">
                <a:solidFill>
                  <a:srgbClr val="006600"/>
                </a:solidFill>
                <a:latin typeface="+mn-lt"/>
                <a:ea typeface="ＭＳ Ｐゴシック"/>
                <a:cs typeface="ＭＳ Ｐゴシック"/>
              </a:rPr>
              <a:t>Gerencial</a:t>
            </a:r>
            <a:endParaRPr lang="es-ES" sz="6000" b="1" dirty="0">
              <a:solidFill>
                <a:srgbClr val="006600"/>
              </a:solidFill>
              <a:latin typeface="+mn-lt"/>
              <a:ea typeface="ＭＳ Ｐゴシック"/>
              <a:cs typeface="ＭＳ Ｐゴシック"/>
            </a:endParaRPr>
          </a:p>
          <a:p>
            <a:pPr algn="r">
              <a:defRPr/>
            </a:pPr>
            <a:r>
              <a:rPr lang="es-ES" sz="4400" b="1" dirty="0">
                <a:solidFill>
                  <a:srgbClr val="006600"/>
                </a:solidFill>
                <a:latin typeface="+mn-lt"/>
                <a:ea typeface="ＭＳ Ｐゴシック"/>
                <a:cs typeface="ＭＳ Ｐゴシック"/>
              </a:rPr>
              <a:t> </a:t>
            </a:r>
          </a:p>
        </p:txBody>
      </p:sp>
    </p:spTree>
    <p:extLst>
      <p:ext uri="{BB962C8B-B14F-4D97-AF65-F5344CB8AC3E}">
        <p14:creationId xmlns="" xmlns:p14="http://schemas.microsoft.com/office/powerpoint/2010/main" val="26485031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ＭＳ Ｐゴシック"/>
        <a:cs typeface=""/>
      </a:majorFont>
      <a:minorFont>
        <a:latin typeface="Calibri"/>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3880</TotalTime>
  <Words>1856</Words>
  <Application>Microsoft Office PowerPoint</Application>
  <PresentationFormat>Presentación en pantalla (4:3)</PresentationFormat>
  <Paragraphs>220</Paragraphs>
  <Slides>46</Slides>
  <Notes>4</Notes>
  <HiddenSlides>0</HiddenSlides>
  <MMClips>0</MMClips>
  <ScaleCrop>false</ScaleCrop>
  <HeadingPairs>
    <vt:vector size="4" baseType="variant">
      <vt:variant>
        <vt:lpstr>Tema</vt:lpstr>
      </vt:variant>
      <vt:variant>
        <vt:i4>1</vt:i4>
      </vt:variant>
      <vt:variant>
        <vt:lpstr>Títulos de diapositiva</vt:lpstr>
      </vt:variant>
      <vt:variant>
        <vt:i4>46</vt:i4>
      </vt:variant>
    </vt:vector>
  </HeadingPairs>
  <TitlesOfParts>
    <vt:vector size="47" baseType="lpstr">
      <vt:lpstr>Office Theme</vt:lpstr>
      <vt:lpstr>Diapositiva 1</vt:lpstr>
      <vt:lpstr>Diapositiva 2</vt:lpstr>
      <vt:lpstr>Diapositiva 3</vt:lpstr>
      <vt:lpstr>Diapositiva 4</vt:lpstr>
      <vt:lpstr>Conclusión de la investigación de Sterling Livingston - Harvard</vt:lpstr>
      <vt:lpstr>Diapositiva 6</vt:lpstr>
      <vt:lpstr>Ejecutivos 100 empresas más grandes (Fuente: Semana Abril 25-2005)</vt:lpstr>
      <vt:lpstr>La administración es un  arte humanístico. </vt:lpstr>
      <vt:lpstr>Diapositiva 9</vt:lpstr>
      <vt:lpstr>Diapositiva 10</vt:lpstr>
      <vt:lpstr>Diapositiva 11</vt:lpstr>
      <vt:lpstr>Diapositiva 12</vt:lpstr>
      <vt:lpstr>  ES NECESARIO DIFERENCIAR ENTRE LOS TENGO (obligatorios) Y LOS QUIERO (deseados).  </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Una enseñanza no desarrolla toda su fuerza transformadora hasta el momento en que es aplicada. La mejor forma de hacer es SER, pero si no podemos SER la mejor forma de llegar a SER es HACER.</vt:lpstr>
      <vt:lpstr>Diapositiva 41</vt:lpstr>
      <vt:lpstr>"Nuestro miedo más profundo no es que seamos inadecuados. Nuestro miedo más profundo es que somos poderosos sin límite. Es nuestra luz, no la oscuridad lo que más nos asusta. Nos preguntamos: ¿quién soy yo para ser brillante, precioso, talentoso y fabuloso? En realidad, ¿quién eres tú para no serlo? Eres hijo del universo. El hecho de jugar a ser pequeño no sirve al mundo. No hay nada iluminador en encogerte para que otras personas cerca de ti no se sientan inseguras. Nacemos para hacer manifiesta la gloria del universo que está dentro de nosotros. No solamente en  algunos de nosotros: Está dentro de todos y cada uno; y mientras dejamos lucir nuestra propia luz, inconscientemente damos permiso a otras personas para hacer lo mismo, y al liberarnos de nuestro miedo, nuestra presencia automáticamente libera a los demás."   Poema  de Marianne Williamson citada por  NELSON MANDELA</vt:lpstr>
      <vt:lpstr>Diapositiva 43</vt:lpstr>
      <vt:lpstr>Sed vuestra propia lámpara</vt:lpstr>
      <vt:lpstr>Diapositiva 45</vt:lpstr>
      <vt:lpstr>Gracias!!</vt:lpstr>
    </vt:vector>
  </TitlesOfParts>
  <Company>Suramericana de Seguros S.A.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Propósito</dc:title>
  <dc:creator>hzapatag</dc:creator>
  <cp:lastModifiedBy>Nestor</cp:lastModifiedBy>
  <cp:revision>242</cp:revision>
  <dcterms:created xsi:type="dcterms:W3CDTF">2011-01-19T14:43:56Z</dcterms:created>
  <dcterms:modified xsi:type="dcterms:W3CDTF">2012-03-09T21:33:08Z</dcterms:modified>
</cp:coreProperties>
</file>